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384" r:id="rId3"/>
    <p:sldId id="386" r:id="rId4"/>
    <p:sldId id="387" r:id="rId5"/>
    <p:sldId id="388" r:id="rId6"/>
    <p:sldId id="389" r:id="rId7"/>
    <p:sldId id="390" r:id="rId8"/>
    <p:sldId id="391" r:id="rId9"/>
    <p:sldId id="392" r:id="rId10"/>
    <p:sldId id="393" r:id="rId11"/>
    <p:sldId id="394" r:id="rId12"/>
    <p:sldId id="395" r:id="rId13"/>
    <p:sldId id="396" r:id="rId14"/>
    <p:sldId id="397" r:id="rId15"/>
    <p:sldId id="398" r:id="rId16"/>
    <p:sldId id="399" r:id="rId17"/>
    <p:sldId id="400" r:id="rId18"/>
    <p:sldId id="401" r:id="rId19"/>
    <p:sldId id="402" r:id="rId20"/>
    <p:sldId id="403" r:id="rId21"/>
    <p:sldId id="405" r:id="rId22"/>
    <p:sldId id="406" r:id="rId23"/>
    <p:sldId id="407" r:id="rId24"/>
    <p:sldId id="408" r:id="rId25"/>
    <p:sldId id="409" r:id="rId26"/>
    <p:sldId id="411" r:id="rId27"/>
    <p:sldId id="412" r:id="rId28"/>
    <p:sldId id="413" r:id="rId29"/>
    <p:sldId id="410" r:id="rId30"/>
    <p:sldId id="320" r:id="rId31"/>
    <p:sldId id="385" r:id="rId32"/>
  </p:sldIdLst>
  <p:sldSz cx="18288000" cy="10287000"/>
  <p:notesSz cx="6858000" cy="9144000"/>
  <p:embeddedFontLst>
    <p:embeddedFont>
      <p:font typeface="Calibri" panose="020F0502020204030204" pitchFamily="34" charset="0"/>
      <p:regular r:id="rId33"/>
      <p:bold r:id="rId34"/>
      <p:italic r:id="rId35"/>
      <p:boldItalic r:id="rId36"/>
    </p:embeddedFont>
    <p:embeddedFont>
      <p:font typeface="Times New Roman" panose="02020603050405020304" pitchFamily="18" charset="0"/>
      <p:regular r:id="rId37"/>
    </p:embeddedFont>
    <p:embeddedFont>
      <p:font typeface="標楷體" panose="03000509000000000000" pitchFamily="65" charset="-120"/>
      <p:regular r:id="rId3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維誠 陳" initials="維誠" lastIdx="1" clrIdx="0">
    <p:extLst>
      <p:ext uri="{19B8F6BF-5375-455C-9EA6-DF929625EA0E}">
        <p15:presenceInfo xmlns:p15="http://schemas.microsoft.com/office/powerpoint/2012/main" userId="7153cb2d2c068b9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4A9F6"/>
    <a:srgbClr val="9FDAF5"/>
    <a:srgbClr val="93E3FF"/>
    <a:srgbClr val="4BD0FF"/>
    <a:srgbClr val="ADD9ED"/>
    <a:srgbClr val="B1D5F7"/>
    <a:srgbClr val="FBB3F1"/>
    <a:srgbClr val="9F9DC8"/>
    <a:srgbClr val="C9C1E1"/>
    <a:srgbClr val="E2F0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21" autoAdjust="0"/>
    <p:restoredTop sz="94622" autoAdjust="0"/>
  </p:normalViewPr>
  <p:slideViewPr>
    <p:cSldViewPr>
      <p:cViewPr varScale="1">
        <p:scale>
          <a:sx n="76" d="100"/>
          <a:sy n="76" d="100"/>
        </p:scale>
        <p:origin x="510" y="12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1051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commentAuthors" Target="commentAuthors.xml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5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">
            <a:extLst>
              <a:ext uri="{FF2B5EF4-FFF2-40B4-BE49-F238E27FC236}">
                <a16:creationId xmlns:a16="http://schemas.microsoft.com/office/drawing/2014/main" id="{FB823A53-BCA7-4538-B441-C0AA97B91D89}"/>
              </a:ext>
            </a:extLst>
          </p:cNvPr>
          <p:cNvGrpSpPr/>
          <p:nvPr/>
        </p:nvGrpSpPr>
        <p:grpSpPr>
          <a:xfrm>
            <a:off x="0" y="9742713"/>
            <a:ext cx="18364200" cy="228600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A000B4FF-BA99-4963-8323-4934494CED6C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C00000"/>
                </a:gs>
              </a:gsLst>
              <a:lin ang="0"/>
            </a:gradFill>
          </p:spPr>
          <p:txBody>
            <a:bodyPr/>
            <a:lstStyle/>
            <a:p>
              <a:endParaRPr lang="zh-TW" altLang="en-US" dirty="0"/>
            </a:p>
          </p:txBody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0966AA5-3FC0-46AD-8B65-CC32B88A3563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16" name="Group 2">
            <a:extLst>
              <a:ext uri="{FF2B5EF4-FFF2-40B4-BE49-F238E27FC236}">
                <a16:creationId xmlns:a16="http://schemas.microsoft.com/office/drawing/2014/main" id="{9979C5BC-C342-426D-B2AD-7EDB803CE202}"/>
              </a:ext>
            </a:extLst>
          </p:cNvPr>
          <p:cNvGrpSpPr/>
          <p:nvPr/>
        </p:nvGrpSpPr>
        <p:grpSpPr>
          <a:xfrm>
            <a:off x="-76200" y="190501"/>
            <a:ext cx="18364200" cy="228600"/>
            <a:chOff x="0" y="0"/>
            <a:chExt cx="4816593" cy="543967"/>
          </a:xfrm>
        </p:grpSpPr>
        <p:sp>
          <p:nvSpPr>
            <p:cNvPr id="17" name="Freeform 3">
              <a:extLst>
                <a:ext uri="{FF2B5EF4-FFF2-40B4-BE49-F238E27FC236}">
                  <a16:creationId xmlns:a16="http://schemas.microsoft.com/office/drawing/2014/main" id="{11E95A77-01DF-4801-B0D1-BF4D073321AA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C00000"/>
                </a:gs>
              </a:gsLst>
              <a:lin ang="0"/>
            </a:gradFill>
          </p:spPr>
          <p:txBody>
            <a:bodyPr/>
            <a:lstStyle/>
            <a:p>
              <a:endParaRPr lang="zh-TW" altLang="en-US" dirty="0"/>
            </a:p>
          </p:txBody>
        </p:sp>
        <p:sp>
          <p:nvSpPr>
            <p:cNvPr id="18" name="TextBox 4">
              <a:extLst>
                <a:ext uri="{FF2B5EF4-FFF2-40B4-BE49-F238E27FC236}">
                  <a16:creationId xmlns:a16="http://schemas.microsoft.com/office/drawing/2014/main" id="{3905798F-03CE-4E8D-BBE4-26518B8BEB0A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8005334" y="5747852"/>
            <a:ext cx="2386491" cy="5890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altLang="zh-TW" sz="36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Nodejs03</a:t>
            </a:r>
            <a:endParaRPr lang="en-US" sz="3600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8100183" y="7114577"/>
            <a:ext cx="2076748" cy="6739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739"/>
              </a:lnSpc>
              <a:spcBef>
                <a:spcPct val="0"/>
              </a:spcBef>
            </a:pPr>
            <a:r>
              <a:rPr lang="zh-TW" altLang="en-US" sz="4099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王漢宗顏楷體"/>
                <a:sym typeface="王漢宗顏楷體"/>
              </a:rPr>
              <a:t>陳世曄</a:t>
            </a:r>
            <a:endParaRPr lang="en-US" sz="4099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5214714" y="2390526"/>
            <a:ext cx="7727639" cy="33871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4000"/>
              </a:lnSpc>
              <a:spcBef>
                <a:spcPct val="0"/>
              </a:spcBef>
            </a:pPr>
            <a:r>
              <a:rPr lang="zh-TW" altLang="en-US" sz="8000" b="1" dirty="0">
                <a:latin typeface="標楷體" panose="03000509000000000000" pitchFamily="65" charset="-120"/>
                <a:ea typeface="標楷體" panose="03000509000000000000" pitchFamily="65" charset="-120"/>
                <a:cs typeface="王漢宗顏楷體"/>
                <a:sym typeface="王漢宗顏楷體"/>
              </a:rPr>
              <a:t>互動式網頁</a:t>
            </a:r>
            <a:endParaRPr lang="en-US" altLang="zh-TW" sz="8000" b="1" dirty="0">
              <a:latin typeface="標楷體" panose="03000509000000000000" pitchFamily="65" charset="-12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algn="ctr">
              <a:lnSpc>
                <a:spcPts val="14000"/>
              </a:lnSpc>
              <a:spcBef>
                <a:spcPct val="0"/>
              </a:spcBef>
            </a:pPr>
            <a:r>
              <a:rPr lang="zh-TW" altLang="en-US" sz="8000" b="1" dirty="0">
                <a:latin typeface="標楷體" panose="03000509000000000000" pitchFamily="65" charset="-120"/>
                <a:ea typeface="標楷體" panose="03000509000000000000" pitchFamily="65" charset="-120"/>
                <a:cs typeface="王漢宗顏楷體"/>
                <a:sym typeface="王漢宗顏楷體"/>
              </a:rPr>
              <a:t>程式設計與應用</a:t>
            </a:r>
            <a:endParaRPr lang="en-US" sz="8000" b="1" dirty="0">
              <a:latin typeface="標楷體" panose="03000509000000000000" pitchFamily="65" charset="-12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sp>
        <p:nvSpPr>
          <p:cNvPr id="26" name="Freeform 3">
            <a:extLst>
              <a:ext uri="{FF2B5EF4-FFF2-40B4-BE49-F238E27FC236}">
                <a16:creationId xmlns:a16="http://schemas.microsoft.com/office/drawing/2014/main" id="{02803009-007C-4C4D-AE71-5A73DD21BDD5}"/>
              </a:ext>
            </a:extLst>
          </p:cNvPr>
          <p:cNvSpPr/>
          <p:nvPr/>
        </p:nvSpPr>
        <p:spPr>
          <a:xfrm flipV="1">
            <a:off x="-76200" y="-80579"/>
            <a:ext cx="5374881" cy="7052879"/>
          </a:xfrm>
          <a:custGeom>
            <a:avLst/>
            <a:gdLst/>
            <a:ahLst/>
            <a:cxnLst/>
            <a:rect l="l" t="t" r="r" b="b"/>
            <a:pathLst>
              <a:path w="5374881" h="7052879">
                <a:moveTo>
                  <a:pt x="0" y="7052879"/>
                </a:moveTo>
                <a:lnTo>
                  <a:pt x="5374881" y="7052879"/>
                </a:lnTo>
                <a:lnTo>
                  <a:pt x="5374881" y="0"/>
                </a:lnTo>
                <a:lnTo>
                  <a:pt x="0" y="0"/>
                </a:lnTo>
                <a:lnTo>
                  <a:pt x="0" y="7052879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27" name="Freeform 2">
            <a:extLst>
              <a:ext uri="{FF2B5EF4-FFF2-40B4-BE49-F238E27FC236}">
                <a16:creationId xmlns:a16="http://schemas.microsoft.com/office/drawing/2014/main" id="{F226E2F4-27E4-4AF2-9835-250433DAB8FE}"/>
              </a:ext>
            </a:extLst>
          </p:cNvPr>
          <p:cNvSpPr/>
          <p:nvPr/>
        </p:nvSpPr>
        <p:spPr>
          <a:xfrm flipH="1">
            <a:off x="12978433" y="3234121"/>
            <a:ext cx="5374881" cy="7052879"/>
          </a:xfrm>
          <a:custGeom>
            <a:avLst/>
            <a:gdLst/>
            <a:ahLst/>
            <a:cxnLst/>
            <a:rect l="l" t="t" r="r" b="b"/>
            <a:pathLst>
              <a:path w="5374881" h="7052879">
                <a:moveTo>
                  <a:pt x="5374881" y="0"/>
                </a:moveTo>
                <a:lnTo>
                  <a:pt x="0" y="0"/>
                </a:lnTo>
                <a:lnTo>
                  <a:pt x="0" y="7052879"/>
                </a:lnTo>
                <a:lnTo>
                  <a:pt x="5374881" y="7052879"/>
                </a:lnTo>
                <a:lnTo>
                  <a:pt x="5374881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zh-TW" altLang="en-US" dirty="0"/>
          </a:p>
        </p:txBody>
      </p:sp>
      <p:pic>
        <p:nvPicPr>
          <p:cNvPr id="22530" name="Picture 2">
            <a:extLst>
              <a:ext uri="{FF2B5EF4-FFF2-40B4-BE49-F238E27FC236}">
                <a16:creationId xmlns:a16="http://schemas.microsoft.com/office/drawing/2014/main" id="{964588E4-8283-4F9B-A33E-682A8E8D47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895426" y="9105813"/>
            <a:ext cx="678815" cy="415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2" name="Picture 4">
            <a:extLst>
              <a:ext uri="{FF2B5EF4-FFF2-40B4-BE49-F238E27FC236}">
                <a16:creationId xmlns:a16="http://schemas.microsoft.com/office/drawing/2014/main" id="{18D2AFF1-EB0C-43BF-A4DF-1D40C6D9B4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8" t="11957" r="6029" b="6029"/>
          <a:stretch/>
        </p:blipFill>
        <p:spPr bwMode="auto">
          <a:xfrm>
            <a:off x="231411" y="7675074"/>
            <a:ext cx="2232181" cy="2057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4" name="Picture 6">
            <a:extLst>
              <a:ext uri="{FF2B5EF4-FFF2-40B4-BE49-F238E27FC236}">
                <a16:creationId xmlns:a16="http://schemas.microsoft.com/office/drawing/2014/main" id="{E4BB8C29-7CAB-446E-B24B-D3E9C66D10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50" t="39146" r="12391" b="28732"/>
          <a:stretch/>
        </p:blipFill>
        <p:spPr bwMode="auto">
          <a:xfrm>
            <a:off x="14709091" y="462701"/>
            <a:ext cx="3578905" cy="1558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圖片 31">
            <a:extLst>
              <a:ext uri="{FF2B5EF4-FFF2-40B4-BE49-F238E27FC236}">
                <a16:creationId xmlns:a16="http://schemas.microsoft.com/office/drawing/2014/main" id="{4AAF9B4B-B48D-43FC-82F3-F116A90DF004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58" t="16278" r="22492" b="22926"/>
          <a:stretch/>
        </p:blipFill>
        <p:spPr>
          <a:xfrm>
            <a:off x="9078534" y="7922050"/>
            <a:ext cx="3951666" cy="194585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15185488" cy="16663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訪問跟目錄時，設置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cookie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訪問路由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/get-cookie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，用來讀取已保存的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Cookie</a:t>
            </a:r>
          </a:p>
          <a:p>
            <a:pPr marL="457200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訪問路由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/delete-cookie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，用來刪除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Cookie</a:t>
            </a: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3792200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Cookie</a:t>
            </a: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885654F1-6D5D-4E88-9401-95F4A9AAA9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130" b="45958"/>
          <a:stretch/>
        </p:blipFill>
        <p:spPr>
          <a:xfrm>
            <a:off x="206912" y="3545689"/>
            <a:ext cx="9024229" cy="6474611"/>
          </a:xfrm>
          <a:prstGeom prst="rect">
            <a:avLst/>
          </a:prstGeom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18FF4CB0-F49D-41E8-B242-BD21CA2C9E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4074" r="10377"/>
          <a:stretch/>
        </p:blipFill>
        <p:spPr>
          <a:xfrm>
            <a:off x="9372599" y="3545689"/>
            <a:ext cx="8808671" cy="5865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5309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15185488" cy="22422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相關應用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】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 用於身份驗證與登入狀態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當用戶登入系統時，伺服器會產生一個唯一的識別碼（例如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Session ID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）並存儲在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Cookie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中。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用戶每次發送請求時，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Cookie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會被自動附加到請求頭，伺服器可以根據這個識別碼確認用戶的身份。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3792200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Cookie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A929118-D22F-4E19-B2E7-4E0C8BC57E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912" y="4121552"/>
            <a:ext cx="9285588" cy="5365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1599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16557088" cy="16663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相關應用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】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記住用戶的偏好設置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記錄用戶的主題選擇（深色模式或淺色模式）、語言設定等，讓用戶在再次訪問網站時獲得一致的體驗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3792200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Cookie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117EF06E-4C74-4B41-9330-A1BC6D53C8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212" y="3545689"/>
            <a:ext cx="9735940" cy="4955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3193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14652088" cy="22434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Session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是一種在伺服器端保存用戶數據的機制，用來維持用戶與伺服器之間的狀態。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當用戶登入網站後，伺服器會為該用戶創建一個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Session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，並將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Session ID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通過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Cookie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發送給用戶。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用戶在後續請求中會攜帶這個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Session ID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，伺服器根據它來確認用戶身份並提供相關資料。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安裝：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npm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 install express express-session</a:t>
            </a: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3792200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Session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1F4DB9C9-AEE0-4FC2-A457-9915158EDA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6397" y="6295501"/>
            <a:ext cx="8418549" cy="2754729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6DC8530E-9E4D-404C-9CA3-29CFA58BA7F7}"/>
              </a:ext>
            </a:extLst>
          </p:cNvPr>
          <p:cNvSpPr txBox="1"/>
          <p:nvPr/>
        </p:nvSpPr>
        <p:spPr>
          <a:xfrm>
            <a:off x="4856227" y="8850175"/>
            <a:ext cx="12778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request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DC0C1D66-8A2F-4323-9A86-2E9B8657ACE5}"/>
              </a:ext>
            </a:extLst>
          </p:cNvPr>
          <p:cNvSpPr/>
          <p:nvPr/>
        </p:nvSpPr>
        <p:spPr>
          <a:xfrm rot="10800000" flipV="1">
            <a:off x="848505" y="8971546"/>
            <a:ext cx="1323194" cy="603676"/>
          </a:xfrm>
          <a:prstGeom prst="rect">
            <a:avLst/>
          </a:prstGeom>
          <a:solidFill>
            <a:srgbClr val="FCDFC0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ea typeface="Noto Sans TC" panose="020B0200000000000000" pitchFamily="34" charset="-120"/>
                <a:cs typeface="Times New Roman" panose="02020603050405020304" pitchFamily="18" charset="0"/>
              </a:rPr>
              <a:t>user</a:t>
            </a:r>
            <a:endParaRPr lang="zh-TW" altLang="en-US" sz="2600" dirty="0">
              <a:latin typeface="Times New Roman" panose="02020603050405020304" pitchFamily="18" charset="0"/>
              <a:ea typeface="Noto Sans TC" panose="020B0200000000000000" pitchFamily="34" charset="-120"/>
              <a:cs typeface="Times New Roman" panose="02020603050405020304" pitchFamily="18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82C0A34A-49D4-4ABC-972A-90FB24158658}"/>
              </a:ext>
            </a:extLst>
          </p:cNvPr>
          <p:cNvSpPr/>
          <p:nvPr/>
        </p:nvSpPr>
        <p:spPr>
          <a:xfrm rot="10800000" flipV="1">
            <a:off x="2971800" y="8877300"/>
            <a:ext cx="1600200" cy="792168"/>
          </a:xfrm>
          <a:prstGeom prst="rect">
            <a:avLst/>
          </a:prstGeom>
          <a:solidFill>
            <a:srgbClr val="FBECA2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ea typeface="Noto Sans TC" panose="020B0200000000000000" pitchFamily="34" charset="-120"/>
                <a:cs typeface="Times New Roman" panose="02020603050405020304" pitchFamily="18" charset="0"/>
              </a:rPr>
              <a:t>frontend</a:t>
            </a:r>
            <a:endParaRPr lang="zh-TW" altLang="en-US" sz="2400" dirty="0">
              <a:latin typeface="Times New Roman" panose="02020603050405020304" pitchFamily="18" charset="0"/>
              <a:ea typeface="Noto Sans TC" panose="020B0200000000000000" pitchFamily="34" charset="-120"/>
              <a:cs typeface="Times New Roman" panose="02020603050405020304" pitchFamily="18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FF7A96BA-5349-498E-8796-426D2212A07C}"/>
              </a:ext>
            </a:extLst>
          </p:cNvPr>
          <p:cNvSpPr/>
          <p:nvPr/>
        </p:nvSpPr>
        <p:spPr>
          <a:xfrm rot="10800000" flipV="1">
            <a:off x="6019800" y="8877300"/>
            <a:ext cx="1600201" cy="792170"/>
          </a:xfrm>
          <a:prstGeom prst="rect">
            <a:avLst/>
          </a:prstGeom>
          <a:solidFill>
            <a:srgbClr val="E7C6FF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ea typeface="Noto Sans TC" panose="020B0200000000000000" pitchFamily="34" charset="-120"/>
                <a:cs typeface="Times New Roman" panose="02020603050405020304" pitchFamily="18" charset="0"/>
              </a:rPr>
              <a:t>server</a:t>
            </a:r>
            <a:endParaRPr lang="zh-TW" altLang="en-US" sz="2400" dirty="0">
              <a:latin typeface="Times New Roman" panose="02020603050405020304" pitchFamily="18" charset="0"/>
              <a:ea typeface="Noto Sans TC" panose="020B0200000000000000" pitchFamily="34" charset="-120"/>
              <a:cs typeface="Times New Roman" panose="02020603050405020304" pitchFamily="18" charset="0"/>
            </a:endParaRPr>
          </a:p>
        </p:txBody>
      </p: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A0D4F877-8173-4E0E-BC49-6C5AB6DED3FA}"/>
              </a:ext>
            </a:extLst>
          </p:cNvPr>
          <p:cNvCxnSpPr>
            <a:stCxn id="12" idx="1"/>
            <a:endCxn id="13" idx="3"/>
          </p:cNvCxnSpPr>
          <p:nvPr/>
        </p:nvCxnSpPr>
        <p:spPr>
          <a:xfrm>
            <a:off x="4572000" y="9273384"/>
            <a:ext cx="1447800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矩形 14">
            <a:extLst>
              <a:ext uri="{FF2B5EF4-FFF2-40B4-BE49-F238E27FC236}">
                <a16:creationId xmlns:a16="http://schemas.microsoft.com/office/drawing/2014/main" id="{A63A6BF1-EB71-4281-8594-101F2B1B2678}"/>
              </a:ext>
            </a:extLst>
          </p:cNvPr>
          <p:cNvSpPr/>
          <p:nvPr/>
        </p:nvSpPr>
        <p:spPr>
          <a:xfrm rot="10800000" flipV="1">
            <a:off x="3048000" y="7773744"/>
            <a:ext cx="1323194" cy="603676"/>
          </a:xfrm>
          <a:prstGeom prst="rect">
            <a:avLst/>
          </a:prstGeom>
          <a:solidFill>
            <a:srgbClr val="FCDFC0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ea typeface="Noto Sans TC" panose="020B0200000000000000" pitchFamily="34" charset="-120"/>
                <a:cs typeface="Times New Roman" panose="02020603050405020304" pitchFamily="18" charset="0"/>
              </a:rPr>
              <a:t>cookie</a:t>
            </a:r>
            <a:endParaRPr lang="zh-TW" altLang="en-US" sz="2600" dirty="0">
              <a:latin typeface="Times New Roman" panose="02020603050405020304" pitchFamily="18" charset="0"/>
              <a:ea typeface="Noto Sans TC" panose="020B0200000000000000" pitchFamily="34" charset="-120"/>
              <a:cs typeface="Times New Roman" panose="02020603050405020304" pitchFamily="18" charset="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9BC3938E-562F-4E00-82D3-1BC0F8751D82}"/>
              </a:ext>
            </a:extLst>
          </p:cNvPr>
          <p:cNvSpPr txBox="1"/>
          <p:nvPr/>
        </p:nvSpPr>
        <p:spPr>
          <a:xfrm>
            <a:off x="4671897" y="7675472"/>
            <a:ext cx="169049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set-Cookie</a:t>
            </a: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D3AC003B-5B33-45F2-9312-AAA513449CE4}"/>
              </a:ext>
            </a:extLst>
          </p:cNvPr>
          <p:cNvSpPr txBox="1"/>
          <p:nvPr/>
        </p:nvSpPr>
        <p:spPr>
          <a:xfrm>
            <a:off x="3225241" y="7423780"/>
            <a:ext cx="96871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Header</a:t>
            </a:r>
          </a:p>
        </p:txBody>
      </p: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B9D23224-6A6D-41D5-A975-9899C1E64BC1}"/>
              </a:ext>
            </a:extLst>
          </p:cNvPr>
          <p:cNvCxnSpPr>
            <a:cxnSpLocks/>
            <a:stCxn id="11" idx="1"/>
            <a:endCxn id="12" idx="3"/>
          </p:cNvCxnSpPr>
          <p:nvPr/>
        </p:nvCxnSpPr>
        <p:spPr>
          <a:xfrm>
            <a:off x="2171699" y="9273384"/>
            <a:ext cx="80010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矩形 19">
            <a:extLst>
              <a:ext uri="{FF2B5EF4-FFF2-40B4-BE49-F238E27FC236}">
                <a16:creationId xmlns:a16="http://schemas.microsoft.com/office/drawing/2014/main" id="{2ECC5D1A-8D04-4330-B8E4-EFA7247A0BAC}"/>
              </a:ext>
            </a:extLst>
          </p:cNvPr>
          <p:cNvSpPr/>
          <p:nvPr/>
        </p:nvSpPr>
        <p:spPr>
          <a:xfrm rot="10800000" flipV="1">
            <a:off x="6172199" y="7773745"/>
            <a:ext cx="1323194" cy="603676"/>
          </a:xfrm>
          <a:prstGeom prst="rect">
            <a:avLst/>
          </a:prstGeom>
          <a:solidFill>
            <a:srgbClr val="FCDFC0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ea typeface="Noto Sans TC" panose="020B0200000000000000" pitchFamily="34" charset="-120"/>
                <a:cs typeface="Times New Roman" panose="02020603050405020304" pitchFamily="18" charset="0"/>
              </a:rPr>
              <a:t>session</a:t>
            </a:r>
            <a:endParaRPr lang="zh-TW" altLang="en-US" sz="2600" dirty="0">
              <a:latin typeface="Times New Roman" panose="02020603050405020304" pitchFamily="18" charset="0"/>
              <a:ea typeface="Noto Sans TC" panose="020B0200000000000000" pitchFamily="34" charset="-120"/>
              <a:cs typeface="Times New Roman" panose="02020603050405020304" pitchFamily="18" charset="0"/>
            </a:endParaRPr>
          </a:p>
        </p:txBody>
      </p:sp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784BFCCA-D9E6-4D59-9E51-8E7CECC77C7E}"/>
              </a:ext>
            </a:extLst>
          </p:cNvPr>
          <p:cNvCxnSpPr>
            <a:stCxn id="15" idx="1"/>
            <a:endCxn id="20" idx="3"/>
          </p:cNvCxnSpPr>
          <p:nvPr/>
        </p:nvCxnSpPr>
        <p:spPr>
          <a:xfrm>
            <a:off x="4371194" y="8075582"/>
            <a:ext cx="1801005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D02D8027-EF5C-4AD6-B0AA-B5E257AC737F}"/>
              </a:ext>
            </a:extLst>
          </p:cNvPr>
          <p:cNvCxnSpPr>
            <a:cxnSpLocks/>
            <a:stCxn id="13" idx="0"/>
            <a:endCxn id="20" idx="2"/>
          </p:cNvCxnSpPr>
          <p:nvPr/>
        </p:nvCxnSpPr>
        <p:spPr>
          <a:xfrm flipV="1">
            <a:off x="6819900" y="8377421"/>
            <a:ext cx="13896" cy="49987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EB2AB728-0CA4-48AE-B513-0CEB4A25BE93}"/>
              </a:ext>
            </a:extLst>
          </p:cNvPr>
          <p:cNvSpPr txBox="1"/>
          <p:nvPr/>
        </p:nvSpPr>
        <p:spPr>
          <a:xfrm>
            <a:off x="6910104" y="8427305"/>
            <a:ext cx="237239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Session storage</a:t>
            </a:r>
          </a:p>
        </p:txBody>
      </p:sp>
    </p:spTree>
    <p:extLst>
      <p:ext uri="{BB962C8B-B14F-4D97-AF65-F5344CB8AC3E}">
        <p14:creationId xmlns:p14="http://schemas.microsoft.com/office/powerpoint/2010/main" val="2310758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3792200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Session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F3A1592A-9A22-4896-8D86-7834BCD54B84}"/>
              </a:ext>
            </a:extLst>
          </p:cNvPr>
          <p:cNvSpPr txBox="1"/>
          <p:nvPr/>
        </p:nvSpPr>
        <p:spPr>
          <a:xfrm>
            <a:off x="16708957" y="9685054"/>
            <a:ext cx="12778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(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Currying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12C64B44-44ED-44EE-8E92-AB33D6F5A7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226" b="47778"/>
          <a:stretch/>
        </p:blipFill>
        <p:spPr>
          <a:xfrm>
            <a:off x="127706" y="1852411"/>
            <a:ext cx="8635294" cy="8015488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4EEB6A84-CF6F-4723-A5C4-31B6221DE6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2995" r="2779"/>
          <a:stretch/>
        </p:blipFill>
        <p:spPr>
          <a:xfrm>
            <a:off x="8785145" y="1852411"/>
            <a:ext cx="9375149" cy="7716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7414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8022688" cy="10892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相關應用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】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清空該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collection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中所有資料：使用一個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{}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去做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query</a:t>
            </a: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3792200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Session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F3A1592A-9A22-4896-8D86-7834BCD54B84}"/>
              </a:ext>
            </a:extLst>
          </p:cNvPr>
          <p:cNvSpPr txBox="1"/>
          <p:nvPr/>
        </p:nvSpPr>
        <p:spPr>
          <a:xfrm>
            <a:off x="16708957" y="9685054"/>
            <a:ext cx="12778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(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Currying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C3C59B4A-B190-43C9-A1F8-887F59E706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312" y="3011433"/>
            <a:ext cx="8319816" cy="7073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2474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8022688" cy="10892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相關應用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】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每次用戶訪問網站時，計算總共訪問次數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3792200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Session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F3A1592A-9A22-4896-8D86-7834BCD54B84}"/>
              </a:ext>
            </a:extLst>
          </p:cNvPr>
          <p:cNvSpPr txBox="1"/>
          <p:nvPr/>
        </p:nvSpPr>
        <p:spPr>
          <a:xfrm>
            <a:off x="16708957" y="9685054"/>
            <a:ext cx="12778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(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Currying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F04A499D-CFFA-4BB4-81D7-33A515208C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912" y="2968608"/>
            <a:ext cx="8157399" cy="6899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7463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8022688" cy="22434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相關應用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】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用戶角色權限管理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但這比較常在資料庫去做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)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登入後為用戶分配角色。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訪問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/admin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時檢查角色是否為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admin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3792200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Session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B9737533-1F62-42F9-95A4-983B556CEC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5094"/>
          <a:stretch/>
        </p:blipFill>
        <p:spPr>
          <a:xfrm>
            <a:off x="313869" y="4028907"/>
            <a:ext cx="7078875" cy="6056257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E3E734EB-ADE0-424A-82E6-FB2A565BA6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5153"/>
          <a:stretch/>
        </p:blipFill>
        <p:spPr>
          <a:xfrm>
            <a:off x="7524034" y="4016207"/>
            <a:ext cx="8666671" cy="6056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2447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13280488" cy="10880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身分驗證是確認用戶身份的過程，保證只有授權的用戶能執行敏感操作。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身分驗證通常用於保護敏感、資料資源管理功能、交易功能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3792200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身分驗證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(Authentication)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F3A1592A-9A22-4896-8D86-7834BCD54B84}"/>
              </a:ext>
            </a:extLst>
          </p:cNvPr>
          <p:cNvSpPr txBox="1"/>
          <p:nvPr/>
        </p:nvSpPr>
        <p:spPr>
          <a:xfrm>
            <a:off x="5033154" y="5930794"/>
            <a:ext cx="25908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Only logged-in users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FEFD8A3-3EBE-4C78-9C4E-2CB5876E15F1}"/>
              </a:ext>
            </a:extLst>
          </p:cNvPr>
          <p:cNvSpPr/>
          <p:nvPr/>
        </p:nvSpPr>
        <p:spPr>
          <a:xfrm rot="10800000" flipV="1">
            <a:off x="444503" y="6486611"/>
            <a:ext cx="1600200" cy="689637"/>
          </a:xfrm>
          <a:prstGeom prst="rect">
            <a:avLst/>
          </a:prstGeom>
          <a:solidFill>
            <a:srgbClr val="FCEADB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ea typeface="Noto Sans TC" panose="020B0200000000000000" pitchFamily="34" charset="-120"/>
                <a:cs typeface="Times New Roman" panose="02020603050405020304" pitchFamily="18" charset="0"/>
              </a:rPr>
              <a:t>user</a:t>
            </a:r>
            <a:endParaRPr lang="zh-TW" altLang="en-US" sz="2400" dirty="0">
              <a:latin typeface="Times New Roman" panose="02020603050405020304" pitchFamily="18" charset="0"/>
              <a:ea typeface="Noto Sans TC" panose="020B0200000000000000" pitchFamily="34" charset="-120"/>
              <a:cs typeface="Times New Roman" panose="02020603050405020304" pitchFamily="18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D4CDA25-427E-4AAD-84A4-3B94DC25211A}"/>
              </a:ext>
            </a:extLst>
          </p:cNvPr>
          <p:cNvSpPr/>
          <p:nvPr/>
        </p:nvSpPr>
        <p:spPr>
          <a:xfrm rot="10800000" flipV="1">
            <a:off x="4465608" y="4849436"/>
            <a:ext cx="3763992" cy="895748"/>
          </a:xfrm>
          <a:prstGeom prst="rect">
            <a:avLst/>
          </a:prstGeom>
          <a:solidFill>
            <a:srgbClr val="FFE5EC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ea typeface="Noto Sans TC" panose="020B0200000000000000" pitchFamily="34" charset="-120"/>
                <a:cs typeface="Times New Roman" panose="02020603050405020304" pitchFamily="18" charset="0"/>
              </a:rPr>
              <a:t>View all products</a:t>
            </a:r>
            <a:endParaRPr lang="zh-TW" altLang="en-US" sz="2400" dirty="0">
              <a:latin typeface="Times New Roman" panose="02020603050405020304" pitchFamily="18" charset="0"/>
              <a:ea typeface="Noto Sans TC" panose="020B0200000000000000" pitchFamily="34" charset="-120"/>
              <a:cs typeface="Times New Roman" panose="02020603050405020304" pitchFamily="18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860223F-5C93-47C5-8B09-CE103A33100E}"/>
              </a:ext>
            </a:extLst>
          </p:cNvPr>
          <p:cNvSpPr/>
          <p:nvPr/>
        </p:nvSpPr>
        <p:spPr>
          <a:xfrm rot="10800000" flipV="1">
            <a:off x="4452910" y="6383557"/>
            <a:ext cx="3763991" cy="895745"/>
          </a:xfrm>
          <a:prstGeom prst="rect">
            <a:avLst/>
          </a:prstGeom>
          <a:solidFill>
            <a:srgbClr val="FFD5C4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ea typeface="Noto Sans TC" panose="020B0200000000000000" pitchFamily="34" charset="-120"/>
                <a:cs typeface="Times New Roman" panose="02020603050405020304" pitchFamily="18" charset="0"/>
              </a:rPr>
              <a:t>Create &amp; manage products</a:t>
            </a:r>
            <a:endParaRPr lang="zh-TW" altLang="en-US" sz="2400" dirty="0">
              <a:latin typeface="Times New Roman" panose="02020603050405020304" pitchFamily="18" charset="0"/>
              <a:ea typeface="Noto Sans TC" panose="020B0200000000000000" pitchFamily="34" charset="-120"/>
              <a:cs typeface="Times New Roman" panose="02020603050405020304" pitchFamily="18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21471E6-522F-40AF-9D22-548449BBCBC8}"/>
              </a:ext>
            </a:extLst>
          </p:cNvPr>
          <p:cNvSpPr/>
          <p:nvPr/>
        </p:nvSpPr>
        <p:spPr>
          <a:xfrm rot="10800000" flipV="1">
            <a:off x="4427513" y="7412256"/>
            <a:ext cx="3802087" cy="895747"/>
          </a:xfrm>
          <a:prstGeom prst="rect">
            <a:avLst/>
          </a:prstGeom>
          <a:solidFill>
            <a:srgbClr val="FFD5C4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ea typeface="Noto Sans TC" panose="020B0200000000000000" pitchFamily="34" charset="-120"/>
                <a:cs typeface="Times New Roman" panose="02020603050405020304" pitchFamily="18" charset="0"/>
              </a:rPr>
              <a:t>Place orders</a:t>
            </a:r>
            <a:endParaRPr lang="zh-TW" altLang="en-US" sz="2400" dirty="0">
              <a:latin typeface="Times New Roman" panose="02020603050405020304" pitchFamily="18" charset="0"/>
              <a:ea typeface="Noto Sans TC" panose="020B0200000000000000" pitchFamily="34" charset="-120"/>
              <a:cs typeface="Times New Roman" panose="02020603050405020304" pitchFamily="18" charset="0"/>
            </a:endParaRPr>
          </a:p>
        </p:txBody>
      </p:sp>
      <p:cxnSp>
        <p:nvCxnSpPr>
          <p:cNvPr id="3" name="接點: 肘形 2">
            <a:extLst>
              <a:ext uri="{FF2B5EF4-FFF2-40B4-BE49-F238E27FC236}">
                <a16:creationId xmlns:a16="http://schemas.microsoft.com/office/drawing/2014/main" id="{FBAC812F-3422-43D2-A97B-C355FB8ADEA4}"/>
              </a:ext>
            </a:extLst>
          </p:cNvPr>
          <p:cNvCxnSpPr>
            <a:stCxn id="8" idx="1"/>
            <a:endCxn id="9" idx="3"/>
          </p:cNvCxnSpPr>
          <p:nvPr/>
        </p:nvCxnSpPr>
        <p:spPr>
          <a:xfrm flipV="1">
            <a:off x="2044703" y="5297310"/>
            <a:ext cx="2420905" cy="1534120"/>
          </a:xfrm>
          <a:prstGeom prst="bentConnector3">
            <a:avLst>
              <a:gd name="adj1" fmla="val 19049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接點: 肘形 15">
            <a:extLst>
              <a:ext uri="{FF2B5EF4-FFF2-40B4-BE49-F238E27FC236}">
                <a16:creationId xmlns:a16="http://schemas.microsoft.com/office/drawing/2014/main" id="{B1A34E12-92D0-44D8-8CD0-E3137D4D6398}"/>
              </a:ext>
            </a:extLst>
          </p:cNvPr>
          <p:cNvCxnSpPr>
            <a:cxnSpLocks/>
            <a:stCxn id="8" idx="1"/>
            <a:endCxn id="11" idx="3"/>
          </p:cNvCxnSpPr>
          <p:nvPr/>
        </p:nvCxnSpPr>
        <p:spPr>
          <a:xfrm>
            <a:off x="2044703" y="6831430"/>
            <a:ext cx="2382810" cy="1028700"/>
          </a:xfrm>
          <a:prstGeom prst="bentConnector3">
            <a:avLst>
              <a:gd name="adj1" fmla="val 19620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直線單箭頭接點 24">
            <a:extLst>
              <a:ext uri="{FF2B5EF4-FFF2-40B4-BE49-F238E27FC236}">
                <a16:creationId xmlns:a16="http://schemas.microsoft.com/office/drawing/2014/main" id="{21C52D96-FB1E-4266-9403-AF283C9E42BF}"/>
              </a:ext>
            </a:extLst>
          </p:cNvPr>
          <p:cNvCxnSpPr>
            <a:endCxn id="10" idx="3"/>
          </p:cNvCxnSpPr>
          <p:nvPr/>
        </p:nvCxnSpPr>
        <p:spPr>
          <a:xfrm>
            <a:off x="2044703" y="6831429"/>
            <a:ext cx="2408207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00F7CF3F-507F-4BE8-8A19-B25B0D44174F}"/>
              </a:ext>
            </a:extLst>
          </p:cNvPr>
          <p:cNvSpPr txBox="1"/>
          <p:nvPr/>
        </p:nvSpPr>
        <p:spPr>
          <a:xfrm>
            <a:off x="5366311" y="4408758"/>
            <a:ext cx="208859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Open to anyone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647DFCBE-4944-486D-97E2-FC77A193914F}"/>
              </a:ext>
            </a:extLst>
          </p:cNvPr>
          <p:cNvSpPr/>
          <p:nvPr/>
        </p:nvSpPr>
        <p:spPr>
          <a:xfrm rot="10800000" flipV="1">
            <a:off x="9296400" y="6383557"/>
            <a:ext cx="2197101" cy="895746"/>
          </a:xfrm>
          <a:prstGeom prst="rect">
            <a:avLst/>
          </a:prstGeom>
          <a:solidFill>
            <a:srgbClr val="E2F0D7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ea typeface="Noto Sans TC" panose="020B0200000000000000" pitchFamily="34" charset="-120"/>
                <a:cs typeface="Times New Roman" panose="02020603050405020304" pitchFamily="18" charset="0"/>
              </a:rPr>
              <a:t>server</a:t>
            </a:r>
            <a:endParaRPr lang="zh-TW" altLang="en-US" sz="2400" dirty="0">
              <a:latin typeface="Times New Roman" panose="02020603050405020304" pitchFamily="18" charset="0"/>
              <a:ea typeface="Noto Sans TC" panose="020B0200000000000000" pitchFamily="34" charset="-120"/>
              <a:cs typeface="Times New Roman" panose="02020603050405020304" pitchFamily="18" charset="0"/>
            </a:endParaRPr>
          </a:p>
        </p:txBody>
      </p:sp>
      <p:cxnSp>
        <p:nvCxnSpPr>
          <p:cNvPr id="36" name="直線單箭頭接點 35">
            <a:extLst>
              <a:ext uri="{FF2B5EF4-FFF2-40B4-BE49-F238E27FC236}">
                <a16:creationId xmlns:a16="http://schemas.microsoft.com/office/drawing/2014/main" id="{701E1B53-884B-4429-A997-B29CC8CAA03E}"/>
              </a:ext>
            </a:extLst>
          </p:cNvPr>
          <p:cNvCxnSpPr>
            <a:cxnSpLocks/>
            <a:stCxn id="10" idx="1"/>
            <a:endCxn id="35" idx="3"/>
          </p:cNvCxnSpPr>
          <p:nvPr/>
        </p:nvCxnSpPr>
        <p:spPr>
          <a:xfrm>
            <a:off x="8216901" y="6831430"/>
            <a:ext cx="107949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1" name="矩形 40">
            <a:extLst>
              <a:ext uri="{FF2B5EF4-FFF2-40B4-BE49-F238E27FC236}">
                <a16:creationId xmlns:a16="http://schemas.microsoft.com/office/drawing/2014/main" id="{9114D4DD-64E6-4C83-953D-4F97CA2409C1}"/>
              </a:ext>
            </a:extLst>
          </p:cNvPr>
          <p:cNvSpPr/>
          <p:nvPr/>
        </p:nvSpPr>
        <p:spPr>
          <a:xfrm rot="10800000" flipV="1">
            <a:off x="12192000" y="6383555"/>
            <a:ext cx="2203450" cy="895748"/>
          </a:xfrm>
          <a:prstGeom prst="rect">
            <a:avLst/>
          </a:prstGeom>
          <a:solidFill>
            <a:srgbClr val="64A9F6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ea typeface="Noto Sans TC" panose="020B0200000000000000" pitchFamily="34" charset="-120"/>
                <a:cs typeface="Times New Roman" panose="02020603050405020304" pitchFamily="18" charset="0"/>
              </a:rPr>
              <a:t>database</a:t>
            </a:r>
            <a:endParaRPr lang="zh-TW" altLang="en-US" sz="2400" dirty="0">
              <a:latin typeface="Times New Roman" panose="02020603050405020304" pitchFamily="18" charset="0"/>
              <a:ea typeface="Noto Sans TC" panose="020B0200000000000000" pitchFamily="34" charset="-120"/>
              <a:cs typeface="Times New Roman" panose="02020603050405020304" pitchFamily="18" charset="0"/>
            </a:endParaRPr>
          </a:p>
        </p:txBody>
      </p:sp>
      <p:cxnSp>
        <p:nvCxnSpPr>
          <p:cNvPr id="42" name="直線單箭頭接點 41">
            <a:extLst>
              <a:ext uri="{FF2B5EF4-FFF2-40B4-BE49-F238E27FC236}">
                <a16:creationId xmlns:a16="http://schemas.microsoft.com/office/drawing/2014/main" id="{93345807-E681-456E-874F-5EF8568D7890}"/>
              </a:ext>
            </a:extLst>
          </p:cNvPr>
          <p:cNvCxnSpPr>
            <a:cxnSpLocks/>
            <a:endCxn id="41" idx="3"/>
          </p:cNvCxnSpPr>
          <p:nvPr/>
        </p:nvCxnSpPr>
        <p:spPr>
          <a:xfrm>
            <a:off x="11493501" y="6831429"/>
            <a:ext cx="69849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3233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13280488" cy="16663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【how to Authentication implemented】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身分驗證是確認用戶身份的過程，保證只有授權的用戶能執行敏感操作。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身分驗證通常用於保護敏感、資料資源管理功能、交易功能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3792200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身分驗證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(Authentication)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FEFD8A3-3EBE-4C78-9C4E-2CB5876E15F1}"/>
              </a:ext>
            </a:extLst>
          </p:cNvPr>
          <p:cNvSpPr/>
          <p:nvPr/>
        </p:nvSpPr>
        <p:spPr>
          <a:xfrm rot="10800000" flipV="1">
            <a:off x="751157" y="4277680"/>
            <a:ext cx="969987" cy="2002850"/>
          </a:xfrm>
          <a:prstGeom prst="rect">
            <a:avLst/>
          </a:prstGeom>
          <a:solidFill>
            <a:srgbClr val="FCEADB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ea typeface="Noto Sans TC" panose="020B0200000000000000" pitchFamily="34" charset="-120"/>
                <a:cs typeface="Times New Roman" panose="02020603050405020304" pitchFamily="18" charset="0"/>
              </a:rPr>
              <a:t>user</a:t>
            </a:r>
            <a:endParaRPr lang="zh-TW" altLang="en-US" sz="2400" dirty="0">
              <a:latin typeface="Times New Roman" panose="02020603050405020304" pitchFamily="18" charset="0"/>
              <a:ea typeface="Noto Sans TC" panose="020B0200000000000000" pitchFamily="34" charset="-120"/>
              <a:cs typeface="Times New Roman" panose="02020603050405020304" pitchFamily="18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D4CDA25-427E-4AAD-84A4-3B94DC25211A}"/>
              </a:ext>
            </a:extLst>
          </p:cNvPr>
          <p:cNvSpPr/>
          <p:nvPr/>
        </p:nvSpPr>
        <p:spPr>
          <a:xfrm rot="10800000" flipV="1">
            <a:off x="702750" y="7306274"/>
            <a:ext cx="1066801" cy="895748"/>
          </a:xfrm>
          <a:prstGeom prst="rect">
            <a:avLst/>
          </a:prstGeom>
          <a:solidFill>
            <a:srgbClr val="FFE5EC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ea typeface="Noto Sans TC" panose="020B0200000000000000" pitchFamily="34" charset="-120"/>
                <a:cs typeface="Times New Roman" panose="02020603050405020304" pitchFamily="18" charset="0"/>
              </a:rPr>
              <a:t>cookie</a:t>
            </a:r>
            <a:endParaRPr lang="zh-TW" altLang="en-US" sz="2400" dirty="0">
              <a:latin typeface="Times New Roman" panose="02020603050405020304" pitchFamily="18" charset="0"/>
              <a:ea typeface="Noto Sans TC" panose="020B0200000000000000" pitchFamily="34" charset="-120"/>
              <a:cs typeface="Times New Roman" panose="02020603050405020304" pitchFamily="18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21471E6-522F-40AF-9D22-548449BBCBC8}"/>
              </a:ext>
            </a:extLst>
          </p:cNvPr>
          <p:cNvSpPr/>
          <p:nvPr/>
        </p:nvSpPr>
        <p:spPr>
          <a:xfrm rot="10800000" flipV="1">
            <a:off x="6847156" y="7277100"/>
            <a:ext cx="1066800" cy="895747"/>
          </a:xfrm>
          <a:prstGeom prst="rect">
            <a:avLst/>
          </a:prstGeom>
          <a:solidFill>
            <a:srgbClr val="FFD5C4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ea typeface="Noto Sans TC" panose="020B0200000000000000" pitchFamily="34" charset="-120"/>
                <a:cs typeface="Times New Roman" panose="02020603050405020304" pitchFamily="18" charset="0"/>
              </a:rPr>
              <a:t>session</a:t>
            </a:r>
            <a:endParaRPr lang="zh-TW" altLang="en-US" sz="2400" dirty="0">
              <a:latin typeface="Times New Roman" panose="02020603050405020304" pitchFamily="18" charset="0"/>
              <a:ea typeface="Noto Sans TC" panose="020B0200000000000000" pitchFamily="34" charset="-120"/>
              <a:cs typeface="Times New Roman" panose="02020603050405020304" pitchFamily="18" charset="0"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647DFCBE-4944-486D-97E2-FC77A193914F}"/>
              </a:ext>
            </a:extLst>
          </p:cNvPr>
          <p:cNvSpPr/>
          <p:nvPr/>
        </p:nvSpPr>
        <p:spPr>
          <a:xfrm rot="10800000" flipV="1">
            <a:off x="6847157" y="4277680"/>
            <a:ext cx="1066800" cy="2002850"/>
          </a:xfrm>
          <a:prstGeom prst="rect">
            <a:avLst/>
          </a:prstGeom>
          <a:solidFill>
            <a:srgbClr val="E2F0D7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ea typeface="Noto Sans TC" panose="020B0200000000000000" pitchFamily="34" charset="-120"/>
                <a:cs typeface="Times New Roman" panose="02020603050405020304" pitchFamily="18" charset="0"/>
              </a:rPr>
              <a:t>server</a:t>
            </a:r>
            <a:endParaRPr lang="zh-TW" altLang="en-US" sz="2400" dirty="0">
              <a:latin typeface="Times New Roman" panose="02020603050405020304" pitchFamily="18" charset="0"/>
              <a:ea typeface="Noto Sans TC" panose="020B0200000000000000" pitchFamily="34" charset="-120"/>
              <a:cs typeface="Times New Roman" panose="02020603050405020304" pitchFamily="18" charset="0"/>
            </a:endParaRPr>
          </a:p>
        </p:txBody>
      </p:sp>
      <p:cxnSp>
        <p:nvCxnSpPr>
          <p:cNvPr id="42" name="直線單箭頭接點 41">
            <a:extLst>
              <a:ext uri="{FF2B5EF4-FFF2-40B4-BE49-F238E27FC236}">
                <a16:creationId xmlns:a16="http://schemas.microsoft.com/office/drawing/2014/main" id="{93345807-E681-456E-874F-5EF8568D7890}"/>
              </a:ext>
            </a:extLst>
          </p:cNvPr>
          <p:cNvCxnSpPr>
            <a:cxnSpLocks/>
          </p:cNvCxnSpPr>
          <p:nvPr/>
        </p:nvCxnSpPr>
        <p:spPr>
          <a:xfrm>
            <a:off x="1721145" y="4657882"/>
            <a:ext cx="512601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4C1C2329-6B0A-4B55-95A9-219E2EFAA8B9}"/>
              </a:ext>
            </a:extLst>
          </p:cNvPr>
          <p:cNvSpPr txBox="1"/>
          <p:nvPr/>
        </p:nvSpPr>
        <p:spPr>
          <a:xfrm>
            <a:off x="3151458" y="4228328"/>
            <a:ext cx="25145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Step1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：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Login request</a:t>
            </a:r>
          </a:p>
        </p:txBody>
      </p:sp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51626D66-075F-446B-B7DC-3DA152A03D7C}"/>
              </a:ext>
            </a:extLst>
          </p:cNvPr>
          <p:cNvCxnSpPr>
            <a:cxnSpLocks/>
          </p:cNvCxnSpPr>
          <p:nvPr/>
        </p:nvCxnSpPr>
        <p:spPr>
          <a:xfrm flipH="1">
            <a:off x="1721145" y="5257214"/>
            <a:ext cx="512601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F5369156-A4D1-4BB1-8B8D-6259A1F6EB51}"/>
              </a:ext>
            </a:extLst>
          </p:cNvPr>
          <p:cNvSpPr txBox="1"/>
          <p:nvPr/>
        </p:nvSpPr>
        <p:spPr>
          <a:xfrm>
            <a:off x="3073921" y="4838030"/>
            <a:ext cx="285883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Step2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：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Response 200OK</a:t>
            </a:r>
          </a:p>
        </p:txBody>
      </p:sp>
      <p:cxnSp>
        <p:nvCxnSpPr>
          <p:cNvPr id="33" name="直線單箭頭接點 32">
            <a:extLst>
              <a:ext uri="{FF2B5EF4-FFF2-40B4-BE49-F238E27FC236}">
                <a16:creationId xmlns:a16="http://schemas.microsoft.com/office/drawing/2014/main" id="{31F7B552-7CE4-456C-945F-BE97DBB70343}"/>
              </a:ext>
            </a:extLst>
          </p:cNvPr>
          <p:cNvCxnSpPr>
            <a:cxnSpLocks/>
            <a:stCxn id="35" idx="2"/>
            <a:endCxn id="11" idx="0"/>
          </p:cNvCxnSpPr>
          <p:nvPr/>
        </p:nvCxnSpPr>
        <p:spPr>
          <a:xfrm flipH="1">
            <a:off x="7380556" y="6280530"/>
            <a:ext cx="1" cy="99657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5F7D7BA0-ADD9-4F4C-927D-CCA1CA829A48}"/>
              </a:ext>
            </a:extLst>
          </p:cNvPr>
          <p:cNvSpPr txBox="1"/>
          <p:nvPr/>
        </p:nvSpPr>
        <p:spPr>
          <a:xfrm>
            <a:off x="7460207" y="6578760"/>
            <a:ext cx="373035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Step3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：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create session(ID, role)</a:t>
            </a:r>
          </a:p>
        </p:txBody>
      </p:sp>
      <p:cxnSp>
        <p:nvCxnSpPr>
          <p:cNvPr id="38" name="直線單箭頭接點 37">
            <a:extLst>
              <a:ext uri="{FF2B5EF4-FFF2-40B4-BE49-F238E27FC236}">
                <a16:creationId xmlns:a16="http://schemas.microsoft.com/office/drawing/2014/main" id="{8E39E2DD-8596-4E5C-9B3C-AD74BDD32F66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>
            <a:off x="1236150" y="6280530"/>
            <a:ext cx="0" cy="10257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9" name="直線單箭頭接點 38">
            <a:extLst>
              <a:ext uri="{FF2B5EF4-FFF2-40B4-BE49-F238E27FC236}">
                <a16:creationId xmlns:a16="http://schemas.microsoft.com/office/drawing/2014/main" id="{9E8D2A99-8D21-4A6C-BA7F-E5CD99C92841}"/>
              </a:ext>
            </a:extLst>
          </p:cNvPr>
          <p:cNvCxnSpPr>
            <a:cxnSpLocks/>
            <a:stCxn id="11" idx="3"/>
            <a:endCxn id="9" idx="1"/>
          </p:cNvCxnSpPr>
          <p:nvPr/>
        </p:nvCxnSpPr>
        <p:spPr>
          <a:xfrm flipH="1">
            <a:off x="1769551" y="7724974"/>
            <a:ext cx="5077605" cy="2917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3FE5279B-03DD-45E1-9F38-360BFFBA8B8D}"/>
              </a:ext>
            </a:extLst>
          </p:cNvPr>
          <p:cNvSpPr txBox="1"/>
          <p:nvPr/>
        </p:nvSpPr>
        <p:spPr>
          <a:xfrm>
            <a:off x="3073921" y="7315569"/>
            <a:ext cx="285883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Step4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：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store </a:t>
            </a:r>
            <a:r>
              <a:rPr lang="en-US" altLang="zh-TW" sz="2000" dirty="0" err="1">
                <a:latin typeface="Times New Roman" panose="02020603050405020304" pitchFamily="18" charset="0"/>
                <a:ea typeface="標楷體" panose="03000509000000000000" pitchFamily="65" charset="-120"/>
              </a:rPr>
              <a:t>sessionID</a:t>
            </a:r>
            <a:endParaRPr lang="en-US" altLang="zh-TW" sz="20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cxnSp>
        <p:nvCxnSpPr>
          <p:cNvPr id="44" name="直線單箭頭接點 43">
            <a:extLst>
              <a:ext uri="{FF2B5EF4-FFF2-40B4-BE49-F238E27FC236}">
                <a16:creationId xmlns:a16="http://schemas.microsoft.com/office/drawing/2014/main" id="{4EAC8781-697B-41D8-BD87-3252B1BBCEC7}"/>
              </a:ext>
            </a:extLst>
          </p:cNvPr>
          <p:cNvCxnSpPr>
            <a:cxnSpLocks/>
          </p:cNvCxnSpPr>
          <p:nvPr/>
        </p:nvCxnSpPr>
        <p:spPr>
          <a:xfrm>
            <a:off x="1721144" y="5888160"/>
            <a:ext cx="5126011" cy="0"/>
          </a:xfrm>
          <a:prstGeom prst="straightConnector1">
            <a:avLst/>
          </a:prstGeom>
          <a:ln>
            <a:solidFill>
              <a:srgbClr val="64A9F6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DF203F54-5ACD-4A47-8A92-50B1CC30ACD3}"/>
              </a:ext>
            </a:extLst>
          </p:cNvPr>
          <p:cNvSpPr txBox="1"/>
          <p:nvPr/>
        </p:nvSpPr>
        <p:spPr>
          <a:xfrm>
            <a:off x="3003403" y="5505034"/>
            <a:ext cx="338655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Request restricted resource</a:t>
            </a:r>
          </a:p>
        </p:txBody>
      </p:sp>
    </p:spTree>
    <p:extLst>
      <p:ext uri="{BB962C8B-B14F-4D97-AF65-F5344CB8AC3E}">
        <p14:creationId xmlns:p14="http://schemas.microsoft.com/office/powerpoint/2010/main" val="35351764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16252288" cy="28192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Mongoose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是一個專為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MongoDB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設計的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Object Data Modeling (ODM)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工具，適合在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Node.js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中使用。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Mongoose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可以簡化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MongoDB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的操作，並提供模式驗證、鉤子（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Hooks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）等功能。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安裝：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npm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 install mongoose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在預設環境下，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 mongoose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會在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MongoDB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建立一個名為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test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的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cluster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。那也可以自行去指定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cluster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名稱。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mongoose_v01</a:t>
            </a: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3792200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Mongoose 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DBBFCF85-0994-4BCB-BA93-CC8A3A63D3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912" y="4698633"/>
            <a:ext cx="16252288" cy="5417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5463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13280488" cy="5109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實作：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authentication</a:t>
            </a: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3792200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身分驗證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(Authentication)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4FBE382-3C74-4AAD-A941-3689EDB9F5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590" y="2756951"/>
            <a:ext cx="17720816" cy="7419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79170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13280488" cy="5109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前端頁面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3792200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身分驗證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(Authentication)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B678488E-D634-41C0-B79B-33C3C64BD1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6605" y="2366860"/>
            <a:ext cx="9103295" cy="5712291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6EFC8D79-5523-423E-A08E-4C00CADDE1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654" y="2366860"/>
            <a:ext cx="8957496" cy="4874091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1FEFB401-5C1C-4895-9362-4C551337FF7E}"/>
              </a:ext>
            </a:extLst>
          </p:cNvPr>
          <p:cNvSpPr txBox="1"/>
          <p:nvPr/>
        </p:nvSpPr>
        <p:spPr>
          <a:xfrm>
            <a:off x="3505200" y="7311365"/>
            <a:ext cx="1905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dirty="0" err="1">
                <a:latin typeface="Times New Roman" panose="02020603050405020304" pitchFamily="18" charset="0"/>
                <a:ea typeface="標楷體" panose="03000509000000000000" pitchFamily="65" charset="-120"/>
              </a:rPr>
              <a:t>Index.ejs</a:t>
            </a:r>
            <a:endParaRPr lang="en-US" altLang="zh-TW" sz="20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B5C8A70E-4C31-4299-9DE0-C365DF5A8BB6}"/>
              </a:ext>
            </a:extLst>
          </p:cNvPr>
          <p:cNvSpPr txBox="1"/>
          <p:nvPr/>
        </p:nvSpPr>
        <p:spPr>
          <a:xfrm>
            <a:off x="13411200" y="8149565"/>
            <a:ext cx="1905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dirty="0" err="1">
                <a:latin typeface="Times New Roman" panose="02020603050405020304" pitchFamily="18" charset="0"/>
                <a:ea typeface="標楷體" panose="03000509000000000000" pitchFamily="65" charset="-120"/>
              </a:rPr>
              <a:t>login.ejs</a:t>
            </a:r>
            <a:endParaRPr lang="en-US" altLang="zh-TW" sz="20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0515735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13280488" cy="5109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實作：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authentication</a:t>
            </a: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3792200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身分驗證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(Authentication)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52BE176-256B-4DAE-A0B0-7607D0998D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2390309"/>
            <a:ext cx="8188609" cy="7785696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B5A14DF1-E78E-4C21-B36D-338F10B045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3000" y="2390309"/>
            <a:ext cx="8938795" cy="663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7182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13280488" cy="5109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實作：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authentication</a:t>
            </a: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3792200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身分驗證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(Authentication)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95461452-D5B0-4124-AF0D-135524D62C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912" y="2390309"/>
            <a:ext cx="8686800" cy="7676026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4FD84E0A-717B-47C7-A3AF-066B7E6860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1600" y="2145777"/>
            <a:ext cx="7565488" cy="7945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7079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11604088" cy="22422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安裝套件：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npm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 install express 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multer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預設是不支援中文，所以接下來上傳的檔案不要有中文。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先建立一個資料夾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uploads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，存放上傳後的檔案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建立上傳檔案的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ejs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3792200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上傳檔案</a:t>
            </a:r>
            <a:endParaRPr lang="en-US" altLang="zh-TW" sz="8000" dirty="0">
              <a:solidFill>
                <a:srgbClr val="FFFF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F3A1592A-9A22-4896-8D86-7834BCD54B84}"/>
              </a:ext>
            </a:extLst>
          </p:cNvPr>
          <p:cNvSpPr txBox="1"/>
          <p:nvPr/>
        </p:nvSpPr>
        <p:spPr>
          <a:xfrm>
            <a:off x="16708957" y="9685054"/>
            <a:ext cx="12778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(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Currying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E77AC30-C349-49BB-9D4A-37B318E9CC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4401" y="2964971"/>
            <a:ext cx="9559388" cy="7228166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2D92E224-75DA-45BB-84C2-25EFA71F5B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4146952"/>
            <a:ext cx="5054787" cy="2814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2513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8022688" cy="5121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App.js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的部分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file_update_one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)</a:t>
            </a: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3792200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上傳檔案</a:t>
            </a:r>
            <a:endParaRPr lang="en-US" altLang="zh-TW" sz="8000" dirty="0">
              <a:solidFill>
                <a:srgbClr val="FFFF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C9ECD758-827B-4316-AB51-F150D9D742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391526"/>
            <a:ext cx="13871288" cy="769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8146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8022688" cy="5121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App.js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的部分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3792200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上傳檔案</a:t>
            </a:r>
            <a:endParaRPr lang="en-US" altLang="zh-TW" sz="8000" dirty="0">
              <a:solidFill>
                <a:srgbClr val="FFFF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5AEAF7E6-81E5-4BE0-A097-AF7B31E71E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00" y="2391526"/>
            <a:ext cx="8932426" cy="7628774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AE9BE51B-1FDF-4C70-BE41-6370953AB7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77416" y="262364"/>
            <a:ext cx="5180342" cy="3154696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32BA11EB-83E8-4695-A0CA-92A169E27C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77416" y="3666724"/>
            <a:ext cx="8558369" cy="3534176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6BD28E5E-B620-43F7-91E2-42A6229995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77415" y="7404192"/>
            <a:ext cx="5922355" cy="2616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5796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8022688" cy="10880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如果要一次上傳多個檔案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file_update_more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)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前後端各有部分需要修改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3792200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上傳檔案</a:t>
            </a:r>
            <a:endParaRPr lang="en-US" altLang="zh-TW" sz="8000" dirty="0">
              <a:solidFill>
                <a:srgbClr val="FFFF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E7B1FA34-68D2-4BC2-A868-AE91A64CDA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612" y="3027064"/>
            <a:ext cx="8317480" cy="6091535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07A8D232-44CD-45D9-A4DA-31F4BEB5B9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8643" y="3014364"/>
            <a:ext cx="9484807" cy="6091535"/>
          </a:xfrm>
          <a:prstGeom prst="rect">
            <a:avLst/>
          </a:prstGeom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id="{32BB1C29-0181-44FA-9D14-35AB8C2AA2B4}"/>
              </a:ext>
            </a:extLst>
          </p:cNvPr>
          <p:cNvSpPr txBox="1"/>
          <p:nvPr/>
        </p:nvSpPr>
        <p:spPr>
          <a:xfrm>
            <a:off x="3429000" y="9118599"/>
            <a:ext cx="12778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前端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(</a:t>
            </a:r>
            <a:r>
              <a:rPr lang="en-US" altLang="zh-TW" sz="2000" dirty="0" err="1">
                <a:latin typeface="Times New Roman" panose="02020603050405020304" pitchFamily="18" charset="0"/>
                <a:ea typeface="標楷體" panose="03000509000000000000" pitchFamily="65" charset="-120"/>
              </a:rPr>
              <a:t>ejs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2075B4E0-8F5A-47AB-BBC8-C687B61F40F6}"/>
              </a:ext>
            </a:extLst>
          </p:cNvPr>
          <p:cNvSpPr txBox="1"/>
          <p:nvPr/>
        </p:nvSpPr>
        <p:spPr>
          <a:xfrm>
            <a:off x="12401109" y="9118599"/>
            <a:ext cx="20398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後端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(router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部分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9643662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8022688" cy="10880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下載檔案，就是用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get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的方式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file_download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3792200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上傳檔案</a:t>
            </a:r>
            <a:endParaRPr lang="en-US" altLang="zh-TW" sz="8000" dirty="0">
              <a:solidFill>
                <a:srgbClr val="FFFF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C7456FF-178E-403A-B00D-3FD9AF340F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812" y="2980090"/>
            <a:ext cx="13285439" cy="5787274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FEA6FC1C-46B0-4603-B048-1101D77039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35792" y="1353868"/>
            <a:ext cx="5843779" cy="1367123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2BC9155F-6425-4ECF-A777-747DEEEF52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96800" y="2980090"/>
            <a:ext cx="5482771" cy="2048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7531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8022688" cy="10892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刪除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】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清空該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collection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中所有資料：使用一個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{}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去做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query</a:t>
            </a: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3792200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 err="1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MonSendGridgoose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 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F3A1592A-9A22-4896-8D86-7834BCD54B84}"/>
              </a:ext>
            </a:extLst>
          </p:cNvPr>
          <p:cNvSpPr txBox="1"/>
          <p:nvPr/>
        </p:nvSpPr>
        <p:spPr>
          <a:xfrm>
            <a:off x="16708957" y="9685054"/>
            <a:ext cx="12778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(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Currying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9796612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10308688" cy="10892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接著去設定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model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跟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Schema(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這邊就是指定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collection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的名稱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user)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在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user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中新增一筆資料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3792200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Mongoose 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FD6200FD-4A11-43AB-8C50-FB5AEE18F5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3704"/>
          <a:stretch/>
        </p:blipFill>
        <p:spPr>
          <a:xfrm>
            <a:off x="22074" y="2857500"/>
            <a:ext cx="9121926" cy="632460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2E9EE264-73EB-4327-8FE5-0BF5D28AD8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7440"/>
          <a:stretch/>
        </p:blipFill>
        <p:spPr>
          <a:xfrm>
            <a:off x="9391236" y="2857500"/>
            <a:ext cx="8689854" cy="6840250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ED964F76-6446-48B9-BFFC-E97DB1A0562D}"/>
              </a:ext>
            </a:extLst>
          </p:cNvPr>
          <p:cNvSpPr txBox="1"/>
          <p:nvPr/>
        </p:nvSpPr>
        <p:spPr>
          <a:xfrm>
            <a:off x="9105898" y="9876587"/>
            <a:ext cx="12778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App.js</a:t>
            </a:r>
          </a:p>
        </p:txBody>
      </p:sp>
    </p:spTree>
    <p:extLst>
      <p:ext uri="{BB962C8B-B14F-4D97-AF65-F5344CB8AC3E}">
        <p14:creationId xmlns:p14="http://schemas.microsoft.com/office/powerpoint/2010/main" val="21235240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8141284" cy="10880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設定超連結顏色：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link-underline-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顏色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設定超連結透明度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1658600" cy="13224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Nodejs</a:t>
            </a:r>
            <a:r>
              <a:rPr lang="zh-TW" altLang="en-US" sz="8000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運作原理</a:t>
            </a:r>
            <a:endParaRPr lang="en-US" altLang="zh-TW" sz="8000" dirty="0">
              <a:solidFill>
                <a:srgbClr val="FFFFFF"/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F9B82ED9-4011-42B0-BD0E-2DBD1823CC7E}"/>
              </a:ext>
            </a:extLst>
          </p:cNvPr>
          <p:cNvSpPr txBox="1"/>
          <p:nvPr/>
        </p:nvSpPr>
        <p:spPr>
          <a:xfrm>
            <a:off x="16708957" y="9685054"/>
            <a:ext cx="12778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(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Currying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7DDE2779-EF0B-4752-A238-50E361177206}"/>
              </a:ext>
            </a:extLst>
          </p:cNvPr>
          <p:cNvSpPr/>
          <p:nvPr/>
        </p:nvSpPr>
        <p:spPr>
          <a:xfrm rot="10800000" flipV="1">
            <a:off x="7620000" y="5989356"/>
            <a:ext cx="2209800" cy="1243445"/>
          </a:xfrm>
          <a:prstGeom prst="rect">
            <a:avLst/>
          </a:prstGeom>
          <a:solidFill>
            <a:srgbClr val="FFD580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>
              <a:latin typeface="Times New Roman" panose="02020603050405020304" pitchFamily="18" charset="0"/>
              <a:ea typeface="Noto Sans TC" panose="020B0200000000000000" pitchFamily="34" charset="-120"/>
              <a:cs typeface="Times New Roman" panose="02020603050405020304" pitchFamily="18" charset="0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6C521FD7-2BC5-4081-835D-31F7B233D846}"/>
              </a:ext>
            </a:extLst>
          </p:cNvPr>
          <p:cNvSpPr/>
          <p:nvPr/>
        </p:nvSpPr>
        <p:spPr>
          <a:xfrm rot="10800000" flipV="1">
            <a:off x="5043975" y="8822039"/>
            <a:ext cx="2209800" cy="1243445"/>
          </a:xfrm>
          <a:prstGeom prst="rect">
            <a:avLst/>
          </a:prstGeom>
          <a:solidFill>
            <a:srgbClr val="9FDAF5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>
              <a:latin typeface="Times New Roman" panose="02020603050405020304" pitchFamily="18" charset="0"/>
              <a:ea typeface="Noto Sans TC" panose="020B0200000000000000" pitchFamily="34" charset="-120"/>
              <a:cs typeface="Times New Roman" panose="02020603050405020304" pitchFamily="18" charset="0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87C4C7F2-C208-47E0-8887-3962B34FA843}"/>
              </a:ext>
            </a:extLst>
          </p:cNvPr>
          <p:cNvSpPr/>
          <p:nvPr/>
        </p:nvSpPr>
        <p:spPr>
          <a:xfrm rot="10800000" flipV="1">
            <a:off x="2791606" y="5911424"/>
            <a:ext cx="2209800" cy="1243445"/>
          </a:xfrm>
          <a:prstGeom prst="rect">
            <a:avLst/>
          </a:prstGeom>
          <a:solidFill>
            <a:srgbClr val="FCDFC0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>
              <a:latin typeface="Times New Roman" panose="02020603050405020304" pitchFamily="18" charset="0"/>
              <a:ea typeface="Noto Sans TC" panose="020B0200000000000000" pitchFamily="34" charset="-120"/>
              <a:cs typeface="Times New Roman" panose="02020603050405020304" pitchFamily="18" charset="0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592B0C8D-1F3A-49D6-8F35-28006DB671F1}"/>
              </a:ext>
            </a:extLst>
          </p:cNvPr>
          <p:cNvSpPr/>
          <p:nvPr/>
        </p:nvSpPr>
        <p:spPr>
          <a:xfrm rot="10800000" flipV="1">
            <a:off x="2569877" y="8822039"/>
            <a:ext cx="2209800" cy="1243445"/>
          </a:xfrm>
          <a:prstGeom prst="rect">
            <a:avLst/>
          </a:prstGeom>
          <a:solidFill>
            <a:srgbClr val="B1D5F7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>
              <a:latin typeface="Times New Roman" panose="02020603050405020304" pitchFamily="18" charset="0"/>
              <a:ea typeface="Noto Sans TC" panose="020B0200000000000000" pitchFamily="34" charset="-120"/>
              <a:cs typeface="Times New Roman" panose="02020603050405020304" pitchFamily="18" charset="0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89984292-F30F-40B8-841B-FBC4C7467BB7}"/>
              </a:ext>
            </a:extLst>
          </p:cNvPr>
          <p:cNvSpPr/>
          <p:nvPr/>
        </p:nvSpPr>
        <p:spPr>
          <a:xfrm rot="10800000" flipV="1">
            <a:off x="7582434" y="8808795"/>
            <a:ext cx="2209800" cy="1243445"/>
          </a:xfrm>
          <a:prstGeom prst="rect">
            <a:avLst/>
          </a:prstGeom>
          <a:solidFill>
            <a:srgbClr val="64A9F6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>
              <a:latin typeface="Times New Roman" panose="02020603050405020304" pitchFamily="18" charset="0"/>
              <a:ea typeface="Noto Sans TC" panose="020B0200000000000000" pitchFamily="34" charset="-120"/>
              <a:cs typeface="Times New Roman" panose="02020603050405020304" pitchFamily="18" charset="0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2DF248A3-CE42-46F8-8E83-C7BCBD5503AB}"/>
              </a:ext>
            </a:extLst>
          </p:cNvPr>
          <p:cNvSpPr/>
          <p:nvPr/>
        </p:nvSpPr>
        <p:spPr>
          <a:xfrm rot="10800000" flipV="1">
            <a:off x="381000" y="4513492"/>
            <a:ext cx="2209800" cy="1243445"/>
          </a:xfrm>
          <a:prstGeom prst="rect">
            <a:avLst/>
          </a:prstGeom>
          <a:solidFill>
            <a:srgbClr val="FCEADB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 dirty="0">
              <a:latin typeface="Times New Roman" panose="02020603050405020304" pitchFamily="18" charset="0"/>
              <a:ea typeface="Noto Sans TC" panose="020B0200000000000000" pitchFamily="34" charset="-120"/>
              <a:cs typeface="Times New Roman" panose="02020603050405020304" pitchFamily="18" charset="0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C9EA1867-C5F2-4D8C-B12E-91CD46DAD12A}"/>
              </a:ext>
            </a:extLst>
          </p:cNvPr>
          <p:cNvSpPr/>
          <p:nvPr/>
        </p:nvSpPr>
        <p:spPr>
          <a:xfrm rot="10800000" flipV="1">
            <a:off x="2612409" y="7395512"/>
            <a:ext cx="2209800" cy="1243445"/>
          </a:xfrm>
          <a:prstGeom prst="rect">
            <a:avLst/>
          </a:prstGeom>
          <a:solidFill>
            <a:srgbClr val="E2F0D7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>
              <a:latin typeface="Times New Roman" panose="02020603050405020304" pitchFamily="18" charset="0"/>
              <a:ea typeface="Noto Sans TC" panose="020B0200000000000000" pitchFamily="34" charset="-120"/>
              <a:cs typeface="Times New Roman" panose="02020603050405020304" pitchFamily="18" charset="0"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93328564-AF43-4844-A4D6-58819D696A1C}"/>
              </a:ext>
            </a:extLst>
          </p:cNvPr>
          <p:cNvSpPr/>
          <p:nvPr/>
        </p:nvSpPr>
        <p:spPr>
          <a:xfrm rot="10800000" flipV="1">
            <a:off x="7582434" y="7367780"/>
            <a:ext cx="2209800" cy="1243445"/>
          </a:xfrm>
          <a:prstGeom prst="rect">
            <a:avLst/>
          </a:prstGeom>
          <a:solidFill>
            <a:srgbClr val="D0F4DE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>
              <a:latin typeface="Times New Roman" panose="02020603050405020304" pitchFamily="18" charset="0"/>
              <a:ea typeface="Noto Sans TC" panose="020B0200000000000000" pitchFamily="34" charset="-120"/>
              <a:cs typeface="Times New Roman" panose="02020603050405020304" pitchFamily="18" charset="0"/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95E69C10-7319-4B23-B7CE-129F6FBED40D}"/>
              </a:ext>
            </a:extLst>
          </p:cNvPr>
          <p:cNvSpPr/>
          <p:nvPr/>
        </p:nvSpPr>
        <p:spPr>
          <a:xfrm rot="10800000" flipV="1">
            <a:off x="5079643" y="7367779"/>
            <a:ext cx="2209800" cy="1243445"/>
          </a:xfrm>
          <a:prstGeom prst="rect">
            <a:avLst/>
          </a:prstGeom>
          <a:solidFill>
            <a:srgbClr val="94D2BD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>
              <a:latin typeface="Times New Roman" panose="02020603050405020304" pitchFamily="18" charset="0"/>
              <a:ea typeface="Noto Sans TC" panose="020B0200000000000000" pitchFamily="34" charset="-120"/>
              <a:cs typeface="Times New Roman" panose="02020603050405020304" pitchFamily="18" charset="0"/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523F4FE0-156E-42C3-BF05-8ABF5EFCA482}"/>
              </a:ext>
            </a:extLst>
          </p:cNvPr>
          <p:cNvSpPr/>
          <p:nvPr/>
        </p:nvSpPr>
        <p:spPr>
          <a:xfrm rot="10800000" flipV="1">
            <a:off x="10044486" y="5989356"/>
            <a:ext cx="2209800" cy="1243445"/>
          </a:xfrm>
          <a:prstGeom prst="rect">
            <a:avLst/>
          </a:prstGeom>
          <a:solidFill>
            <a:srgbClr val="FCC4FB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>
              <a:latin typeface="Times New Roman" panose="02020603050405020304" pitchFamily="18" charset="0"/>
              <a:ea typeface="Noto Sans TC" panose="020B0200000000000000" pitchFamily="34" charset="-120"/>
              <a:cs typeface="Times New Roman" panose="02020603050405020304" pitchFamily="18" charset="0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C462BAB0-E1AC-4E7B-B421-3DC3620B8A04}"/>
              </a:ext>
            </a:extLst>
          </p:cNvPr>
          <p:cNvSpPr/>
          <p:nvPr/>
        </p:nvSpPr>
        <p:spPr>
          <a:xfrm rot="10800000" flipV="1">
            <a:off x="10085224" y="7444861"/>
            <a:ext cx="2209800" cy="1243445"/>
          </a:xfrm>
          <a:prstGeom prst="rect">
            <a:avLst/>
          </a:prstGeom>
          <a:solidFill>
            <a:srgbClr val="E7C6FF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 dirty="0">
              <a:latin typeface="Times New Roman" panose="02020603050405020304" pitchFamily="18" charset="0"/>
              <a:ea typeface="Noto Sans TC" panose="020B0200000000000000" pitchFamily="34" charset="-120"/>
              <a:cs typeface="Times New Roman" panose="02020603050405020304" pitchFamily="18" charset="0"/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C6755A72-D1EE-4854-A014-40FF3845C487}"/>
              </a:ext>
            </a:extLst>
          </p:cNvPr>
          <p:cNvSpPr/>
          <p:nvPr/>
        </p:nvSpPr>
        <p:spPr>
          <a:xfrm rot="10800000" flipV="1">
            <a:off x="10044486" y="8853054"/>
            <a:ext cx="2209800" cy="1243445"/>
          </a:xfrm>
          <a:prstGeom prst="rect">
            <a:avLst/>
          </a:prstGeom>
          <a:solidFill>
            <a:srgbClr val="C8B6FF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>
              <a:latin typeface="Times New Roman" panose="02020603050405020304" pitchFamily="18" charset="0"/>
              <a:ea typeface="Noto Sans TC" panose="020B0200000000000000" pitchFamily="34" charset="-120"/>
              <a:cs typeface="Times New Roman" panose="02020603050405020304" pitchFamily="18" charset="0"/>
            </a:endParaRP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8B64D5CC-A0AB-4E79-AA25-88FB10A6CE8A}"/>
              </a:ext>
            </a:extLst>
          </p:cNvPr>
          <p:cNvSpPr/>
          <p:nvPr/>
        </p:nvSpPr>
        <p:spPr>
          <a:xfrm rot="10800000" flipV="1">
            <a:off x="2791607" y="4526417"/>
            <a:ext cx="2209800" cy="1243445"/>
          </a:xfrm>
          <a:prstGeom prst="rect">
            <a:avLst/>
          </a:prstGeom>
          <a:solidFill>
            <a:srgbClr val="FFD5C4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>
              <a:latin typeface="Times New Roman" panose="02020603050405020304" pitchFamily="18" charset="0"/>
              <a:ea typeface="Noto Sans TC" panose="020B0200000000000000" pitchFamily="34" charset="-120"/>
              <a:cs typeface="Times New Roman" panose="02020603050405020304" pitchFamily="18" charset="0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B5356714-9B13-4825-8BD3-EFBF99F955E4}"/>
              </a:ext>
            </a:extLst>
          </p:cNvPr>
          <p:cNvSpPr/>
          <p:nvPr/>
        </p:nvSpPr>
        <p:spPr>
          <a:xfrm rot="10800000" flipV="1">
            <a:off x="5178329" y="5989355"/>
            <a:ext cx="2209800" cy="1243445"/>
          </a:xfrm>
          <a:prstGeom prst="rect">
            <a:avLst/>
          </a:prstGeom>
          <a:solidFill>
            <a:srgbClr val="FBECA2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>
              <a:latin typeface="Times New Roman" panose="02020603050405020304" pitchFamily="18" charset="0"/>
              <a:ea typeface="Noto Sans TC" panose="020B0200000000000000" pitchFamily="34" charset="-120"/>
              <a:cs typeface="Times New Roman" panose="02020603050405020304" pitchFamily="18" charset="0"/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69105AF6-C645-462D-A021-B3CC8F0681A4}"/>
              </a:ext>
            </a:extLst>
          </p:cNvPr>
          <p:cNvSpPr/>
          <p:nvPr/>
        </p:nvSpPr>
        <p:spPr>
          <a:xfrm rot="10800000" flipV="1">
            <a:off x="5202213" y="4548340"/>
            <a:ext cx="2209800" cy="1243445"/>
          </a:xfrm>
          <a:prstGeom prst="rect">
            <a:avLst/>
          </a:prstGeom>
          <a:solidFill>
            <a:srgbClr val="FFE5EC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>
              <a:latin typeface="Times New Roman" panose="02020603050405020304" pitchFamily="18" charset="0"/>
              <a:ea typeface="Noto Sans TC" panose="020B0200000000000000" pitchFamily="34" charset="-120"/>
              <a:cs typeface="Times New Roman" panose="02020603050405020304" pitchFamily="18" charset="0"/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8AD36161-D764-4DC9-A349-C437FDF54BAA}"/>
              </a:ext>
            </a:extLst>
          </p:cNvPr>
          <p:cNvSpPr/>
          <p:nvPr/>
        </p:nvSpPr>
        <p:spPr>
          <a:xfrm rot="10800000" flipV="1">
            <a:off x="10008093" y="4533850"/>
            <a:ext cx="2209800" cy="1243445"/>
          </a:xfrm>
          <a:prstGeom prst="rect">
            <a:avLst/>
          </a:prstGeom>
          <a:solidFill>
            <a:srgbClr val="FFC2D1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>
              <a:latin typeface="Times New Roman" panose="02020603050405020304" pitchFamily="18" charset="0"/>
              <a:ea typeface="Noto Sans TC" panose="020B0200000000000000" pitchFamily="34" charset="-120"/>
              <a:cs typeface="Times New Roman" panose="02020603050405020304" pitchFamily="18" charset="0"/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441708FB-50BA-460E-AA51-AE3D80341A2D}"/>
              </a:ext>
            </a:extLst>
          </p:cNvPr>
          <p:cNvSpPr/>
          <p:nvPr/>
        </p:nvSpPr>
        <p:spPr>
          <a:xfrm rot="10800000" flipV="1">
            <a:off x="7605153" y="4548341"/>
            <a:ext cx="2209800" cy="1243445"/>
          </a:xfrm>
          <a:prstGeom prst="rect">
            <a:avLst/>
          </a:prstGeom>
          <a:solidFill>
            <a:srgbClr val="FFB3C6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>
              <a:latin typeface="Times New Roman" panose="02020603050405020304" pitchFamily="18" charset="0"/>
              <a:ea typeface="Noto Sans TC" panose="020B0200000000000000" pitchFamily="34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12369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8022688" cy="10892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刪除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】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清空該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collection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中所有資料：使用一個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{}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去做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query</a:t>
            </a: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3792200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Mongoose 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F3A1592A-9A22-4896-8D86-7834BCD54B84}"/>
              </a:ext>
            </a:extLst>
          </p:cNvPr>
          <p:cNvSpPr txBox="1"/>
          <p:nvPr/>
        </p:nvSpPr>
        <p:spPr>
          <a:xfrm>
            <a:off x="16708957" y="9685054"/>
            <a:ext cx="12778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(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Currying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191116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3792200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Mongoose 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5A3B10E-BD4C-4F0E-A08C-CBE5453E47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168" y="8336726"/>
            <a:ext cx="8610600" cy="1531174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24A67E68-8CB0-467B-B036-7E335DC5FF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3567" y="251921"/>
            <a:ext cx="8496934" cy="9615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1861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8022688" cy="5121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插入多筆資料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3792200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Mongoose 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F3A1592A-9A22-4896-8D86-7834BCD54B84}"/>
              </a:ext>
            </a:extLst>
          </p:cNvPr>
          <p:cNvSpPr txBox="1"/>
          <p:nvPr/>
        </p:nvSpPr>
        <p:spPr>
          <a:xfrm>
            <a:off x="16708957" y="9685054"/>
            <a:ext cx="12778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(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Currying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17D78AE3-30CF-4A0B-B985-D7638E9D40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512" y="2407102"/>
            <a:ext cx="9018037" cy="4687099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BDFFB704-C131-4D38-9208-393F9849B8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112" y="7505700"/>
            <a:ext cx="7964011" cy="181000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808F218-EBD3-4994-818F-B9952A9200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77600" y="71722"/>
            <a:ext cx="6841588" cy="10126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4658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5689891" cy="10892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查詢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】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查詢所有資料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3792200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Mongoose 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A197BBAC-C6DF-4491-A4A6-37FC1637B1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05" y="2910792"/>
            <a:ext cx="8618543" cy="3223308"/>
          </a:xfrm>
          <a:prstGeom prst="rect">
            <a:avLst/>
          </a:prstGeom>
        </p:spPr>
      </p:pic>
      <p:sp>
        <p:nvSpPr>
          <p:cNvPr id="10" name="TextBox 10">
            <a:extLst>
              <a:ext uri="{FF2B5EF4-FFF2-40B4-BE49-F238E27FC236}">
                <a16:creationId xmlns:a16="http://schemas.microsoft.com/office/drawing/2014/main" id="{23AF180B-4FC7-405B-B5B9-8692B21CB81B}"/>
              </a:ext>
            </a:extLst>
          </p:cNvPr>
          <p:cNvSpPr txBox="1"/>
          <p:nvPr/>
        </p:nvSpPr>
        <p:spPr>
          <a:xfrm>
            <a:off x="8788400" y="2362554"/>
            <a:ext cx="4572002" cy="5121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查詢符合條件的資料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6245055-6E68-4135-987E-7C5F00499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3000" y="2910792"/>
            <a:ext cx="9629123" cy="3223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8736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5689891" cy="10892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更新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】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更新單筆資料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3792200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Mongoose 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23AF180B-4FC7-405B-B5B9-8692B21CB81B}"/>
              </a:ext>
            </a:extLst>
          </p:cNvPr>
          <p:cNvSpPr txBox="1"/>
          <p:nvPr/>
        </p:nvSpPr>
        <p:spPr>
          <a:xfrm>
            <a:off x="9046113" y="2247900"/>
            <a:ext cx="4572002" cy="5121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更新多筆資料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EDDB91E-6DA4-4D20-921B-497F9866C8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99" y="2874744"/>
            <a:ext cx="8839201" cy="3416649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37B32DF0-C2D7-4969-8C62-A90DB28897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6113" y="2836643"/>
            <a:ext cx="8977802" cy="3454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2946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5689891" cy="10892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刪除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】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刪除單筆資料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3792200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Mongoose 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23AF180B-4FC7-405B-B5B9-8692B21CB81B}"/>
              </a:ext>
            </a:extLst>
          </p:cNvPr>
          <p:cNvSpPr txBox="1"/>
          <p:nvPr/>
        </p:nvSpPr>
        <p:spPr>
          <a:xfrm>
            <a:off x="9046113" y="2247900"/>
            <a:ext cx="4572002" cy="5121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刪除多筆資料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EDDB91E-6DA4-4D20-921B-497F9866C8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0603" y="2874744"/>
            <a:ext cx="8650392" cy="3416649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37B32DF0-C2D7-4969-8C62-A90DB28897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09907" y="2836643"/>
            <a:ext cx="8850213" cy="3454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1651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15185488" cy="33963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用來保存用戶的相關資訊，例如登錄狀態、偏好設置等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Cookie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是一段小型的文本數據，存儲在客戶端（用戶的瀏覽器）中。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Cookie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是由服務器設置並傳送到客戶端，瀏覽器會保存並隨後的請求中自動附加回服務器。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每個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Cookie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的大小一般不能超過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4KB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可以設置過期時間，超時後會自動刪除。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安裝：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npm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 install express cookie-parser</a:t>
            </a: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3792200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Cookie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F3A1592A-9A22-4896-8D86-7834BCD54B84}"/>
              </a:ext>
            </a:extLst>
          </p:cNvPr>
          <p:cNvSpPr txBox="1"/>
          <p:nvPr/>
        </p:nvSpPr>
        <p:spPr>
          <a:xfrm>
            <a:off x="4856227" y="8850175"/>
            <a:ext cx="12778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request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60830FC-0A85-4774-A9A7-2A22A8C998A0}"/>
              </a:ext>
            </a:extLst>
          </p:cNvPr>
          <p:cNvSpPr/>
          <p:nvPr/>
        </p:nvSpPr>
        <p:spPr>
          <a:xfrm rot="10800000" flipV="1">
            <a:off x="848505" y="8971546"/>
            <a:ext cx="1323194" cy="603676"/>
          </a:xfrm>
          <a:prstGeom prst="rect">
            <a:avLst/>
          </a:prstGeom>
          <a:solidFill>
            <a:srgbClr val="FCDFC0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ea typeface="Noto Sans TC" panose="020B0200000000000000" pitchFamily="34" charset="-120"/>
                <a:cs typeface="Times New Roman" panose="02020603050405020304" pitchFamily="18" charset="0"/>
              </a:rPr>
              <a:t>user</a:t>
            </a:r>
            <a:endParaRPr lang="zh-TW" altLang="en-US" sz="2600" dirty="0">
              <a:latin typeface="Times New Roman" panose="02020603050405020304" pitchFamily="18" charset="0"/>
              <a:ea typeface="Noto Sans TC" panose="020B0200000000000000" pitchFamily="34" charset="-120"/>
              <a:cs typeface="Times New Roman" panose="02020603050405020304" pitchFamily="18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113CA7A-0DB2-49D0-8E3D-8878F84141EB}"/>
              </a:ext>
            </a:extLst>
          </p:cNvPr>
          <p:cNvSpPr/>
          <p:nvPr/>
        </p:nvSpPr>
        <p:spPr>
          <a:xfrm rot="10800000" flipV="1">
            <a:off x="2971800" y="8877300"/>
            <a:ext cx="1600200" cy="792168"/>
          </a:xfrm>
          <a:prstGeom prst="rect">
            <a:avLst/>
          </a:prstGeom>
          <a:solidFill>
            <a:srgbClr val="FBECA2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ea typeface="Noto Sans TC" panose="020B0200000000000000" pitchFamily="34" charset="-120"/>
                <a:cs typeface="Times New Roman" panose="02020603050405020304" pitchFamily="18" charset="0"/>
              </a:rPr>
              <a:t>frontend</a:t>
            </a:r>
            <a:endParaRPr lang="zh-TW" altLang="en-US" sz="2400" dirty="0">
              <a:latin typeface="Times New Roman" panose="02020603050405020304" pitchFamily="18" charset="0"/>
              <a:ea typeface="Noto Sans TC" panose="020B0200000000000000" pitchFamily="34" charset="-120"/>
              <a:cs typeface="Times New Roman" panose="02020603050405020304" pitchFamily="18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365F9033-2A31-4155-900D-240D3FF4734C}"/>
              </a:ext>
            </a:extLst>
          </p:cNvPr>
          <p:cNvSpPr/>
          <p:nvPr/>
        </p:nvSpPr>
        <p:spPr>
          <a:xfrm rot="10800000" flipV="1">
            <a:off x="6019800" y="8877300"/>
            <a:ext cx="1600201" cy="792170"/>
          </a:xfrm>
          <a:prstGeom prst="rect">
            <a:avLst/>
          </a:prstGeom>
          <a:solidFill>
            <a:srgbClr val="E7C6FF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ea typeface="Noto Sans TC" panose="020B0200000000000000" pitchFamily="34" charset="-120"/>
                <a:cs typeface="Times New Roman" panose="02020603050405020304" pitchFamily="18" charset="0"/>
              </a:rPr>
              <a:t>server</a:t>
            </a:r>
            <a:endParaRPr lang="zh-TW" altLang="en-US" sz="2400" dirty="0">
              <a:latin typeface="Times New Roman" panose="02020603050405020304" pitchFamily="18" charset="0"/>
              <a:ea typeface="Noto Sans TC" panose="020B0200000000000000" pitchFamily="34" charset="-120"/>
              <a:cs typeface="Times New Roman" panose="02020603050405020304" pitchFamily="18" charset="0"/>
            </a:endParaRPr>
          </a:p>
        </p:txBody>
      </p:sp>
      <p:cxnSp>
        <p:nvCxnSpPr>
          <p:cNvPr id="3" name="直線單箭頭接點 2">
            <a:extLst>
              <a:ext uri="{FF2B5EF4-FFF2-40B4-BE49-F238E27FC236}">
                <a16:creationId xmlns:a16="http://schemas.microsoft.com/office/drawing/2014/main" id="{A10B8884-836D-4224-84FF-038AC79444A3}"/>
              </a:ext>
            </a:extLst>
          </p:cNvPr>
          <p:cNvCxnSpPr>
            <a:stCxn id="9" idx="1"/>
            <a:endCxn id="10" idx="3"/>
          </p:cNvCxnSpPr>
          <p:nvPr/>
        </p:nvCxnSpPr>
        <p:spPr>
          <a:xfrm>
            <a:off x="4572000" y="9273384"/>
            <a:ext cx="1447800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矩形 13">
            <a:extLst>
              <a:ext uri="{FF2B5EF4-FFF2-40B4-BE49-F238E27FC236}">
                <a16:creationId xmlns:a16="http://schemas.microsoft.com/office/drawing/2014/main" id="{1BB2F302-FA49-4E85-B3AD-F18A439AA333}"/>
              </a:ext>
            </a:extLst>
          </p:cNvPr>
          <p:cNvSpPr/>
          <p:nvPr/>
        </p:nvSpPr>
        <p:spPr>
          <a:xfrm rot="10800000" flipV="1">
            <a:off x="3048000" y="7773744"/>
            <a:ext cx="1323194" cy="603676"/>
          </a:xfrm>
          <a:prstGeom prst="rect">
            <a:avLst/>
          </a:prstGeom>
          <a:solidFill>
            <a:srgbClr val="FCDFC0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ea typeface="Noto Sans TC" panose="020B0200000000000000" pitchFamily="34" charset="-120"/>
                <a:cs typeface="Times New Roman" panose="02020603050405020304" pitchFamily="18" charset="0"/>
              </a:rPr>
              <a:t>cookie</a:t>
            </a:r>
            <a:endParaRPr lang="zh-TW" altLang="en-US" sz="2600" dirty="0">
              <a:latin typeface="Times New Roman" panose="02020603050405020304" pitchFamily="18" charset="0"/>
              <a:ea typeface="Noto Sans TC" panose="020B0200000000000000" pitchFamily="34" charset="-120"/>
              <a:cs typeface="Times New Roman" panose="02020603050405020304" pitchFamily="18" charset="0"/>
            </a:endParaRPr>
          </a:p>
        </p:txBody>
      </p:sp>
      <p:cxnSp>
        <p:nvCxnSpPr>
          <p:cNvPr id="6" name="接點: 肘形 5">
            <a:extLst>
              <a:ext uri="{FF2B5EF4-FFF2-40B4-BE49-F238E27FC236}">
                <a16:creationId xmlns:a16="http://schemas.microsoft.com/office/drawing/2014/main" id="{CE27A9EB-F2D3-4DAC-AA79-2BB28C2A7A9A}"/>
              </a:ext>
            </a:extLst>
          </p:cNvPr>
          <p:cNvCxnSpPr>
            <a:stCxn id="10" idx="0"/>
            <a:endCxn id="14" idx="1"/>
          </p:cNvCxnSpPr>
          <p:nvPr/>
        </p:nvCxnSpPr>
        <p:spPr>
          <a:xfrm rot="16200000" flipV="1">
            <a:off x="5194688" y="7252088"/>
            <a:ext cx="801718" cy="2448706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0538C5B3-9F14-45BA-91D4-8DF6371228C8}"/>
              </a:ext>
            </a:extLst>
          </p:cNvPr>
          <p:cNvSpPr txBox="1"/>
          <p:nvPr/>
        </p:nvSpPr>
        <p:spPr>
          <a:xfrm>
            <a:off x="5129404" y="7675471"/>
            <a:ext cx="169049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set-Cookie</a:t>
            </a: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7D70ABCA-A762-40C0-BBF0-C79A59C1E6CD}"/>
              </a:ext>
            </a:extLst>
          </p:cNvPr>
          <p:cNvSpPr txBox="1"/>
          <p:nvPr/>
        </p:nvSpPr>
        <p:spPr>
          <a:xfrm>
            <a:off x="3225241" y="7423780"/>
            <a:ext cx="96871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Header</a:t>
            </a:r>
          </a:p>
        </p:txBody>
      </p: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5664731A-4424-44FC-AFE1-D48093075A41}"/>
              </a:ext>
            </a:extLst>
          </p:cNvPr>
          <p:cNvCxnSpPr>
            <a:cxnSpLocks/>
            <a:stCxn id="8" idx="1"/>
            <a:endCxn id="9" idx="3"/>
          </p:cNvCxnSpPr>
          <p:nvPr/>
        </p:nvCxnSpPr>
        <p:spPr>
          <a:xfrm>
            <a:off x="2171699" y="9273384"/>
            <a:ext cx="80010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6" name="圖片 25">
            <a:extLst>
              <a:ext uri="{FF2B5EF4-FFF2-40B4-BE49-F238E27FC236}">
                <a16:creationId xmlns:a16="http://schemas.microsoft.com/office/drawing/2014/main" id="{2BE12903-F4F8-4A55-B50C-2FD9F6F010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44600" y="1902001"/>
            <a:ext cx="4343400" cy="8262296"/>
          </a:xfrm>
          <a:prstGeom prst="rect">
            <a:avLst/>
          </a:prstGeom>
        </p:spPr>
      </p:pic>
      <p:pic>
        <p:nvPicPr>
          <p:cNvPr id="31" name="圖片 30">
            <a:extLst>
              <a:ext uri="{FF2B5EF4-FFF2-40B4-BE49-F238E27FC236}">
                <a16:creationId xmlns:a16="http://schemas.microsoft.com/office/drawing/2014/main" id="{401B1C0F-56CA-442D-A9A0-96ED09A88E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57316" y="6515101"/>
            <a:ext cx="7703032" cy="3624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5964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>
        <a:spAutoFit/>
      </a:bodyPr>
      <a:lstStyle>
        <a:defPPr algn="l">
          <a:defRPr sz="2400" dirty="0">
            <a:latin typeface="Times New Roman" panose="02020603050405020304" pitchFamily="18" charset="0"/>
            <a:ea typeface="標楷體" panose="03000509000000000000" pitchFamily="65" charset="-120"/>
          </a:defRPr>
        </a:defPPr>
      </a:lst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24804</TotalTime>
  <Words>893</Words>
  <Application>Microsoft Office PowerPoint</Application>
  <PresentationFormat>自訂</PresentationFormat>
  <Paragraphs>150</Paragraphs>
  <Slides>31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31</vt:i4>
      </vt:variant>
    </vt:vector>
  </HeadingPairs>
  <TitlesOfParts>
    <vt:vector size="37" baseType="lpstr">
      <vt:lpstr>標楷體</vt:lpstr>
      <vt:lpstr>Arial</vt:lpstr>
      <vt:lpstr>Calibri</vt:lpstr>
      <vt:lpstr>Times New Roman</vt:lpstr>
      <vt:lpstr>Wingdings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氣體demo</dc:title>
  <dc:creator>陳維誠</dc:creator>
  <cp:lastModifiedBy>維誠 陳</cp:lastModifiedBy>
  <cp:revision>627</cp:revision>
  <dcterms:created xsi:type="dcterms:W3CDTF">2006-08-16T00:00:00Z</dcterms:created>
  <dcterms:modified xsi:type="dcterms:W3CDTF">2025-01-12T11:05:24Z</dcterms:modified>
  <dc:identifier>DAGRTmEneC4</dc:identifier>
</cp:coreProperties>
</file>